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80" r:id="rId3"/>
    <p:sldId id="260" r:id="rId4"/>
    <p:sldId id="264" r:id="rId5"/>
    <p:sldId id="281" r:id="rId6"/>
    <p:sldId id="265" r:id="rId7"/>
    <p:sldId id="283" r:id="rId8"/>
    <p:sldId id="268" r:id="rId9"/>
    <p:sldId id="262" r:id="rId10"/>
    <p:sldId id="263" r:id="rId11"/>
    <p:sldId id="269" r:id="rId12"/>
    <p:sldId id="257" r:id="rId13"/>
    <p:sldId id="277" r:id="rId14"/>
    <p:sldId id="273" r:id="rId15"/>
    <p:sldId id="274" r:id="rId16"/>
    <p:sldId id="258" r:id="rId17"/>
    <p:sldId id="261" r:id="rId18"/>
    <p:sldId id="267" r:id="rId19"/>
    <p:sldId id="270" r:id="rId20"/>
    <p:sldId id="266" r:id="rId21"/>
    <p:sldId id="276" r:id="rId22"/>
    <p:sldId id="275" r:id="rId23"/>
    <p:sldId id="278" r:id="rId24"/>
    <p:sldId id="27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788F63-C9DC-45F9-A1D8-5EA46D2D2844}"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6D6ED7D5-5063-48C7-ABE5-A254F91A23D9}">
      <dgm:prSet phldrT="[Text]"/>
      <dgm:spPr/>
      <dgm:t>
        <a:bodyPr/>
        <a:lstStyle/>
        <a:p>
          <a:r>
            <a:rPr lang="en-US" dirty="0"/>
            <a:t>CSE</a:t>
          </a:r>
        </a:p>
      </dgm:t>
    </dgm:pt>
    <dgm:pt modelId="{BA4744E8-FE1E-49A3-BA6D-3EF2CF1ADA67}" type="parTrans" cxnId="{803543E8-9C24-4CD0-83C5-6668E258A957}">
      <dgm:prSet/>
      <dgm:spPr/>
      <dgm:t>
        <a:bodyPr/>
        <a:lstStyle/>
        <a:p>
          <a:endParaRPr lang="en-US"/>
        </a:p>
      </dgm:t>
    </dgm:pt>
    <dgm:pt modelId="{CEBC6711-B7B6-479B-A822-ABFD3FD4F73D}" type="sibTrans" cxnId="{803543E8-9C24-4CD0-83C5-6668E258A957}">
      <dgm:prSet/>
      <dgm:spPr/>
      <dgm:t>
        <a:bodyPr/>
        <a:lstStyle/>
        <a:p>
          <a:endParaRPr lang="en-US"/>
        </a:p>
      </dgm:t>
    </dgm:pt>
    <dgm:pt modelId="{ACC2D27D-4208-4FC2-A0BF-66FFA45A557A}">
      <dgm:prSet phldrT="[Text]" custT="1"/>
      <dgm:spPr/>
      <dgm:t>
        <a:bodyPr/>
        <a:lstStyle/>
        <a:p>
          <a:pPr algn="ctr"/>
          <a:r>
            <a:rPr lang="en-US" sz="1800" dirty="0"/>
            <a:t>Automated trading system in the name of CHITTRA was introduced on June 1998;</a:t>
          </a:r>
        </a:p>
      </dgm:t>
    </dgm:pt>
    <dgm:pt modelId="{E8800C6B-3120-4036-A229-1466E2687D74}" type="parTrans" cxnId="{3DB31D0A-D1FE-4FEE-96D4-8E0CA2BD44B3}">
      <dgm:prSet/>
      <dgm:spPr/>
      <dgm:t>
        <a:bodyPr/>
        <a:lstStyle/>
        <a:p>
          <a:endParaRPr lang="en-US"/>
        </a:p>
      </dgm:t>
    </dgm:pt>
    <dgm:pt modelId="{D27FE570-FF74-41FD-90C6-407C9D8E751D}" type="sibTrans" cxnId="{3DB31D0A-D1FE-4FEE-96D4-8E0CA2BD44B3}">
      <dgm:prSet/>
      <dgm:spPr/>
      <dgm:t>
        <a:bodyPr/>
        <a:lstStyle/>
        <a:p>
          <a:endParaRPr lang="en-US"/>
        </a:p>
      </dgm:t>
    </dgm:pt>
    <dgm:pt modelId="{81334788-2A64-494F-9BF3-C363EE1715A6}">
      <dgm:prSet phldrT="[Text]" custT="1"/>
      <dgm:spPr/>
      <dgm:t>
        <a:bodyPr/>
        <a:lstStyle/>
        <a:p>
          <a:pPr algn="ctr"/>
          <a:r>
            <a:rPr lang="en-US" sz="1800"/>
            <a:t>Much awaited Next Generation Trading system (NGTS) was launched on October 20, 2011;</a:t>
          </a:r>
          <a:endParaRPr lang="en-US" sz="1800" dirty="0"/>
        </a:p>
      </dgm:t>
    </dgm:pt>
    <dgm:pt modelId="{64B45A32-32B8-4031-8414-7D82A130B05A}" type="parTrans" cxnId="{AEA4DD5C-77F7-45D2-8F95-85875B6455EA}">
      <dgm:prSet/>
      <dgm:spPr/>
      <dgm:t>
        <a:bodyPr/>
        <a:lstStyle/>
        <a:p>
          <a:endParaRPr lang="en-US"/>
        </a:p>
      </dgm:t>
    </dgm:pt>
    <dgm:pt modelId="{AD2C1505-420A-40CF-8C5C-A8975CAA4763}" type="sibTrans" cxnId="{AEA4DD5C-77F7-45D2-8F95-85875B6455EA}">
      <dgm:prSet/>
      <dgm:spPr/>
      <dgm:t>
        <a:bodyPr/>
        <a:lstStyle/>
        <a:p>
          <a:endParaRPr lang="en-US"/>
        </a:p>
      </dgm:t>
    </dgm:pt>
    <dgm:pt modelId="{DC238837-C457-46A1-9EDB-44F92ED29B92}">
      <dgm:prSet phldrT="[Text]"/>
      <dgm:spPr/>
      <dgm:t>
        <a:bodyPr/>
        <a:lstStyle/>
        <a:p>
          <a:pPr algn="ctr"/>
          <a:r>
            <a:rPr lang="en-US" dirty="0"/>
            <a:t>DSE</a:t>
          </a:r>
        </a:p>
      </dgm:t>
    </dgm:pt>
    <dgm:pt modelId="{AF3FAF3F-6D57-4615-9E47-CB12925F88CF}" type="parTrans" cxnId="{C5DCA25A-4EC9-49B2-A01A-735F2A472E31}">
      <dgm:prSet/>
      <dgm:spPr/>
      <dgm:t>
        <a:bodyPr/>
        <a:lstStyle/>
        <a:p>
          <a:endParaRPr lang="en-US"/>
        </a:p>
      </dgm:t>
    </dgm:pt>
    <dgm:pt modelId="{66D2D265-63FC-4EF7-868A-C3A9321998CE}" type="sibTrans" cxnId="{C5DCA25A-4EC9-49B2-A01A-735F2A472E31}">
      <dgm:prSet/>
      <dgm:spPr/>
      <dgm:t>
        <a:bodyPr/>
        <a:lstStyle/>
        <a:p>
          <a:endParaRPr lang="en-US"/>
        </a:p>
      </dgm:t>
    </dgm:pt>
    <dgm:pt modelId="{CAD14BC4-3F35-4BEB-8365-2EFAD8A3DC9B}">
      <dgm:prSet phldrT="[Text]" custT="1"/>
      <dgm:spPr/>
      <dgm:t>
        <a:bodyPr/>
        <a:lstStyle/>
        <a:p>
          <a:pPr algn="ctr"/>
          <a:r>
            <a:rPr lang="en-US" sz="2000" dirty="0"/>
            <a:t>DSE launched its next generation trading platform on December 11, 2014;</a:t>
          </a:r>
        </a:p>
      </dgm:t>
    </dgm:pt>
    <dgm:pt modelId="{32047DF5-5EC4-4164-AA2A-06D2AF6D0BA0}" type="parTrans" cxnId="{2E6FC1F0-BE73-4B82-B62B-E8E5402D7FB1}">
      <dgm:prSet/>
      <dgm:spPr/>
      <dgm:t>
        <a:bodyPr/>
        <a:lstStyle/>
        <a:p>
          <a:endParaRPr lang="en-US"/>
        </a:p>
      </dgm:t>
    </dgm:pt>
    <dgm:pt modelId="{1C1E0E9A-2304-4658-B62E-DD7A413B1369}" type="sibTrans" cxnId="{2E6FC1F0-BE73-4B82-B62B-E8E5402D7FB1}">
      <dgm:prSet/>
      <dgm:spPr/>
      <dgm:t>
        <a:bodyPr/>
        <a:lstStyle/>
        <a:p>
          <a:endParaRPr lang="en-US"/>
        </a:p>
      </dgm:t>
    </dgm:pt>
    <dgm:pt modelId="{EBF5D980-016D-4EF7-B211-5DE4FE3F51D3}">
      <dgm:prSet phldrT="[Text]" custT="1"/>
      <dgm:spPr/>
      <dgm:t>
        <a:bodyPr/>
        <a:lstStyle/>
        <a:p>
          <a:pPr algn="ctr"/>
          <a:r>
            <a:rPr lang="en-US" sz="2000" dirty="0"/>
            <a:t>DSE-Mobile, an application developed by </a:t>
          </a:r>
          <a:r>
            <a:rPr lang="en-US" sz="2000" dirty="0" err="1"/>
            <a:t>FlexTrade</a:t>
          </a:r>
          <a:r>
            <a:rPr lang="en-US" sz="2000" dirty="0"/>
            <a:t> systems, is available.</a:t>
          </a:r>
        </a:p>
      </dgm:t>
    </dgm:pt>
    <dgm:pt modelId="{6F023063-7BBA-4BA7-A49F-0DBC7E53AFB7}" type="parTrans" cxnId="{718F6CF0-CE1A-4213-B4DE-95523CF2B126}">
      <dgm:prSet/>
      <dgm:spPr/>
      <dgm:t>
        <a:bodyPr/>
        <a:lstStyle/>
        <a:p>
          <a:endParaRPr lang="en-US"/>
        </a:p>
      </dgm:t>
    </dgm:pt>
    <dgm:pt modelId="{4C911D92-29F3-46F4-8040-C8549337282D}" type="sibTrans" cxnId="{718F6CF0-CE1A-4213-B4DE-95523CF2B126}">
      <dgm:prSet/>
      <dgm:spPr/>
      <dgm:t>
        <a:bodyPr/>
        <a:lstStyle/>
        <a:p>
          <a:endParaRPr lang="en-US"/>
        </a:p>
      </dgm:t>
    </dgm:pt>
    <dgm:pt modelId="{75F90802-35C2-4FA2-901C-5AE90EB857A5}">
      <dgm:prSet phldrT="[Text]"/>
      <dgm:spPr/>
      <dgm:t>
        <a:bodyPr/>
        <a:lstStyle/>
        <a:p>
          <a:r>
            <a:rPr lang="en-US" dirty="0"/>
            <a:t>CDBL</a:t>
          </a:r>
        </a:p>
      </dgm:t>
    </dgm:pt>
    <dgm:pt modelId="{C4FC0045-77C3-4E1B-868A-3DE89A832433}" type="parTrans" cxnId="{9EE38BB6-0AE7-4693-8451-29AECC419C63}">
      <dgm:prSet/>
      <dgm:spPr/>
      <dgm:t>
        <a:bodyPr/>
        <a:lstStyle/>
        <a:p>
          <a:endParaRPr lang="en-US"/>
        </a:p>
      </dgm:t>
    </dgm:pt>
    <dgm:pt modelId="{ED8A3167-CCDA-4C99-ABB6-01731636A0E6}" type="sibTrans" cxnId="{9EE38BB6-0AE7-4693-8451-29AECC419C63}">
      <dgm:prSet/>
      <dgm:spPr/>
      <dgm:t>
        <a:bodyPr/>
        <a:lstStyle/>
        <a:p>
          <a:endParaRPr lang="en-US"/>
        </a:p>
      </dgm:t>
    </dgm:pt>
    <dgm:pt modelId="{DC870ECF-48BE-483B-9CC1-7801126EBE44}">
      <dgm:prSet phldrT="[Text]" custT="1"/>
      <dgm:spPr/>
      <dgm:t>
        <a:bodyPr/>
        <a:lstStyle/>
        <a:p>
          <a:pPr algn="ctr"/>
          <a:r>
            <a:rPr lang="en-US" sz="2000" dirty="0"/>
            <a:t>Central Depository Bangladesh Limited incorporated in 2000 and came into operation in 2003. </a:t>
          </a:r>
        </a:p>
      </dgm:t>
    </dgm:pt>
    <dgm:pt modelId="{B96EBC0A-BE97-478F-9A7C-F7E59C832D07}" type="parTrans" cxnId="{36EE6C56-B175-4EA7-A219-DB1A061D7CD3}">
      <dgm:prSet/>
      <dgm:spPr/>
      <dgm:t>
        <a:bodyPr/>
        <a:lstStyle/>
        <a:p>
          <a:endParaRPr lang="en-US"/>
        </a:p>
      </dgm:t>
    </dgm:pt>
    <dgm:pt modelId="{A4BC86D9-02A8-4053-A5B4-1E7920F66821}" type="sibTrans" cxnId="{36EE6C56-B175-4EA7-A219-DB1A061D7CD3}">
      <dgm:prSet/>
      <dgm:spPr/>
      <dgm:t>
        <a:bodyPr/>
        <a:lstStyle/>
        <a:p>
          <a:endParaRPr lang="en-US"/>
        </a:p>
      </dgm:t>
    </dgm:pt>
    <dgm:pt modelId="{C89595BE-0503-4CD3-B7C0-2BA33997292A}">
      <dgm:prSet phldrT="[Text]" custT="1"/>
      <dgm:spPr/>
      <dgm:t>
        <a:bodyPr/>
        <a:lstStyle/>
        <a:p>
          <a:pPr algn="ctr"/>
          <a:r>
            <a:rPr lang="en-US" sz="1800"/>
            <a:t>CSE Mobile Application CHITRA and CSE Mobile Application CSE Cloud are now available.</a:t>
          </a:r>
          <a:endParaRPr lang="en-US" sz="1800" dirty="0"/>
        </a:p>
      </dgm:t>
    </dgm:pt>
    <dgm:pt modelId="{5326EDCD-B551-461E-B91F-228892606DDA}" type="parTrans" cxnId="{0A5B8A9D-096A-4C5B-8A3A-8700F4E509A5}">
      <dgm:prSet/>
      <dgm:spPr/>
      <dgm:t>
        <a:bodyPr/>
        <a:lstStyle/>
        <a:p>
          <a:endParaRPr lang="en-US"/>
        </a:p>
      </dgm:t>
    </dgm:pt>
    <dgm:pt modelId="{FA295EBC-3C4C-4EF4-A028-EA9984715225}" type="sibTrans" cxnId="{0A5B8A9D-096A-4C5B-8A3A-8700F4E509A5}">
      <dgm:prSet/>
      <dgm:spPr/>
      <dgm:t>
        <a:bodyPr/>
        <a:lstStyle/>
        <a:p>
          <a:endParaRPr lang="en-US"/>
        </a:p>
      </dgm:t>
    </dgm:pt>
    <dgm:pt modelId="{BCCEAF31-B994-4D3D-BFF4-DFB6CE799B66}">
      <dgm:prSet phldrT="[Text]" custT="1"/>
      <dgm:spPr/>
      <dgm:t>
        <a:bodyPr/>
        <a:lstStyle/>
        <a:p>
          <a:pPr algn="ctr"/>
          <a:r>
            <a:rPr lang="en-US" sz="1800"/>
            <a:t>CSE Internet Trading System for the investors is available;</a:t>
          </a:r>
          <a:endParaRPr lang="en-US" sz="1800" dirty="0"/>
        </a:p>
      </dgm:t>
    </dgm:pt>
    <dgm:pt modelId="{C67E0E7D-CF17-4A51-BA92-403BB5AA901E}" type="parTrans" cxnId="{04D586DF-BD9E-4D15-92F5-BE8D1F48C308}">
      <dgm:prSet/>
      <dgm:spPr/>
      <dgm:t>
        <a:bodyPr/>
        <a:lstStyle/>
        <a:p>
          <a:endParaRPr lang="en-US"/>
        </a:p>
      </dgm:t>
    </dgm:pt>
    <dgm:pt modelId="{D831762A-6AB5-4598-B68E-6D30B29728EA}" type="sibTrans" cxnId="{04D586DF-BD9E-4D15-92F5-BE8D1F48C308}">
      <dgm:prSet/>
      <dgm:spPr/>
      <dgm:t>
        <a:bodyPr/>
        <a:lstStyle/>
        <a:p>
          <a:endParaRPr lang="en-US"/>
        </a:p>
      </dgm:t>
    </dgm:pt>
    <dgm:pt modelId="{AFC5FE01-BD66-47CB-A047-0F971509EFDC}">
      <dgm:prSet phldrT="[Text]" custT="1"/>
      <dgm:spPr/>
      <dgm:t>
        <a:bodyPr/>
        <a:lstStyle/>
        <a:p>
          <a:pPr algn="ctr"/>
          <a:endParaRPr lang="en-US" sz="2000" dirty="0"/>
        </a:p>
      </dgm:t>
    </dgm:pt>
    <dgm:pt modelId="{2F88C939-FD2D-4C38-BE91-E46C564B9C8B}" type="parTrans" cxnId="{4798AE6F-9C55-45C8-8967-2B4F9E3908D1}">
      <dgm:prSet/>
      <dgm:spPr/>
      <dgm:t>
        <a:bodyPr/>
        <a:lstStyle/>
        <a:p>
          <a:endParaRPr lang="en-US"/>
        </a:p>
      </dgm:t>
    </dgm:pt>
    <dgm:pt modelId="{1C89ADAD-D69E-404A-9821-F014F224EB9E}" type="sibTrans" cxnId="{4798AE6F-9C55-45C8-8967-2B4F9E3908D1}">
      <dgm:prSet/>
      <dgm:spPr/>
      <dgm:t>
        <a:bodyPr/>
        <a:lstStyle/>
        <a:p>
          <a:endParaRPr lang="en-US"/>
        </a:p>
      </dgm:t>
    </dgm:pt>
    <dgm:pt modelId="{9B208D9C-E8FF-4697-9AE4-F687C5FFBD30}" type="pres">
      <dgm:prSet presAssocID="{23788F63-C9DC-45F9-A1D8-5EA46D2D2844}" presName="Name0" presStyleCnt="0">
        <dgm:presLayoutVars>
          <dgm:dir/>
          <dgm:animLvl val="lvl"/>
          <dgm:resizeHandles val="exact"/>
        </dgm:presLayoutVars>
      </dgm:prSet>
      <dgm:spPr/>
    </dgm:pt>
    <dgm:pt modelId="{0DD94BBA-D9ED-466E-8887-9B3B9F0A3623}" type="pres">
      <dgm:prSet presAssocID="{6D6ED7D5-5063-48C7-ABE5-A254F91A23D9}" presName="composite" presStyleCnt="0"/>
      <dgm:spPr/>
    </dgm:pt>
    <dgm:pt modelId="{E58AF8D3-081A-46AD-A9CD-C0D4D8DF9C6E}" type="pres">
      <dgm:prSet presAssocID="{6D6ED7D5-5063-48C7-ABE5-A254F91A23D9}" presName="parTx" presStyleLbl="alignNode1" presStyleIdx="0" presStyleCnt="3">
        <dgm:presLayoutVars>
          <dgm:chMax val="0"/>
          <dgm:chPref val="0"/>
          <dgm:bulletEnabled val="1"/>
        </dgm:presLayoutVars>
      </dgm:prSet>
      <dgm:spPr/>
    </dgm:pt>
    <dgm:pt modelId="{D91FFB4E-75FB-43F6-920B-1542B01F46DD}" type="pres">
      <dgm:prSet presAssocID="{6D6ED7D5-5063-48C7-ABE5-A254F91A23D9}" presName="desTx" presStyleLbl="alignAccFollowNode1" presStyleIdx="0" presStyleCnt="3">
        <dgm:presLayoutVars>
          <dgm:bulletEnabled val="1"/>
        </dgm:presLayoutVars>
      </dgm:prSet>
      <dgm:spPr/>
    </dgm:pt>
    <dgm:pt modelId="{E79D86AA-7FC3-4FFB-82F0-D0DBB098667F}" type="pres">
      <dgm:prSet presAssocID="{CEBC6711-B7B6-479B-A822-ABFD3FD4F73D}" presName="space" presStyleCnt="0"/>
      <dgm:spPr/>
    </dgm:pt>
    <dgm:pt modelId="{71643305-B74B-437C-AE84-AC947C4D24C5}" type="pres">
      <dgm:prSet presAssocID="{DC238837-C457-46A1-9EDB-44F92ED29B92}" presName="composite" presStyleCnt="0"/>
      <dgm:spPr/>
    </dgm:pt>
    <dgm:pt modelId="{33B4046C-1A0C-4354-B55A-AF6EC74E3BC5}" type="pres">
      <dgm:prSet presAssocID="{DC238837-C457-46A1-9EDB-44F92ED29B92}" presName="parTx" presStyleLbl="alignNode1" presStyleIdx="1" presStyleCnt="3">
        <dgm:presLayoutVars>
          <dgm:chMax val="0"/>
          <dgm:chPref val="0"/>
          <dgm:bulletEnabled val="1"/>
        </dgm:presLayoutVars>
      </dgm:prSet>
      <dgm:spPr/>
    </dgm:pt>
    <dgm:pt modelId="{0CA391BE-3B69-4E59-AC24-43C3A6E2A161}" type="pres">
      <dgm:prSet presAssocID="{DC238837-C457-46A1-9EDB-44F92ED29B92}" presName="desTx" presStyleLbl="alignAccFollowNode1" presStyleIdx="1" presStyleCnt="3">
        <dgm:presLayoutVars>
          <dgm:bulletEnabled val="1"/>
        </dgm:presLayoutVars>
      </dgm:prSet>
      <dgm:spPr/>
    </dgm:pt>
    <dgm:pt modelId="{C7C1CE91-CDCA-4D5D-91C2-C8984F761DE0}" type="pres">
      <dgm:prSet presAssocID="{66D2D265-63FC-4EF7-868A-C3A9321998CE}" presName="space" presStyleCnt="0"/>
      <dgm:spPr/>
    </dgm:pt>
    <dgm:pt modelId="{77E826F1-D47B-4BFD-AD71-B67C7830F335}" type="pres">
      <dgm:prSet presAssocID="{75F90802-35C2-4FA2-901C-5AE90EB857A5}" presName="composite" presStyleCnt="0"/>
      <dgm:spPr/>
    </dgm:pt>
    <dgm:pt modelId="{26C36514-ECE9-49D5-9D17-B40212AD20EC}" type="pres">
      <dgm:prSet presAssocID="{75F90802-35C2-4FA2-901C-5AE90EB857A5}" presName="parTx" presStyleLbl="alignNode1" presStyleIdx="2" presStyleCnt="3">
        <dgm:presLayoutVars>
          <dgm:chMax val="0"/>
          <dgm:chPref val="0"/>
          <dgm:bulletEnabled val="1"/>
        </dgm:presLayoutVars>
      </dgm:prSet>
      <dgm:spPr/>
    </dgm:pt>
    <dgm:pt modelId="{8A51CFB7-252F-47B6-A24C-AEC48B25AC72}" type="pres">
      <dgm:prSet presAssocID="{75F90802-35C2-4FA2-901C-5AE90EB857A5}" presName="desTx" presStyleLbl="alignAccFollowNode1" presStyleIdx="2" presStyleCnt="3">
        <dgm:presLayoutVars>
          <dgm:bulletEnabled val="1"/>
        </dgm:presLayoutVars>
      </dgm:prSet>
      <dgm:spPr/>
    </dgm:pt>
  </dgm:ptLst>
  <dgm:cxnLst>
    <dgm:cxn modelId="{3DB31D0A-D1FE-4FEE-96D4-8E0CA2BD44B3}" srcId="{6D6ED7D5-5063-48C7-ABE5-A254F91A23D9}" destId="{ACC2D27D-4208-4FC2-A0BF-66FFA45A557A}" srcOrd="0" destOrd="0" parTransId="{E8800C6B-3120-4036-A229-1466E2687D74}" sibTransId="{D27FE570-FF74-41FD-90C6-407C9D8E751D}"/>
    <dgm:cxn modelId="{787D7D0F-EF86-40BA-A109-91BEE7025838}" type="presOf" srcId="{75F90802-35C2-4FA2-901C-5AE90EB857A5}" destId="{26C36514-ECE9-49D5-9D17-B40212AD20EC}" srcOrd="0" destOrd="0" presId="urn:microsoft.com/office/officeart/2005/8/layout/hList1"/>
    <dgm:cxn modelId="{E3EAC421-D590-40E6-9FEE-86A9C8D1D9DC}" type="presOf" srcId="{C89595BE-0503-4CD3-B7C0-2BA33997292A}" destId="{D91FFB4E-75FB-43F6-920B-1542B01F46DD}" srcOrd="0" destOrd="3" presId="urn:microsoft.com/office/officeart/2005/8/layout/hList1"/>
    <dgm:cxn modelId="{7DD3A435-F3A5-48C2-BB15-C697D6BBCE3A}" type="presOf" srcId="{23788F63-C9DC-45F9-A1D8-5EA46D2D2844}" destId="{9B208D9C-E8FF-4697-9AE4-F687C5FFBD30}" srcOrd="0" destOrd="0" presId="urn:microsoft.com/office/officeart/2005/8/layout/hList1"/>
    <dgm:cxn modelId="{AEA4DD5C-77F7-45D2-8F95-85875B6455EA}" srcId="{6D6ED7D5-5063-48C7-ABE5-A254F91A23D9}" destId="{81334788-2A64-494F-9BF3-C363EE1715A6}" srcOrd="1" destOrd="0" parTransId="{64B45A32-32B8-4031-8414-7D82A130B05A}" sibTransId="{AD2C1505-420A-40CF-8C5C-A8975CAA4763}"/>
    <dgm:cxn modelId="{64845A62-1DBF-4C7D-805A-B046EEAD8A2C}" type="presOf" srcId="{ACC2D27D-4208-4FC2-A0BF-66FFA45A557A}" destId="{D91FFB4E-75FB-43F6-920B-1542B01F46DD}" srcOrd="0" destOrd="0" presId="urn:microsoft.com/office/officeart/2005/8/layout/hList1"/>
    <dgm:cxn modelId="{8C443F69-5427-4442-99BD-545B94F51F58}" type="presOf" srcId="{EBF5D980-016D-4EF7-B211-5DE4FE3F51D3}" destId="{0CA391BE-3B69-4E59-AC24-43C3A6E2A161}" srcOrd="0" destOrd="1" presId="urn:microsoft.com/office/officeart/2005/8/layout/hList1"/>
    <dgm:cxn modelId="{79B2AB6B-E624-4878-9894-10AE75FB618F}" type="presOf" srcId="{BCCEAF31-B994-4D3D-BFF4-DFB6CE799B66}" destId="{D91FFB4E-75FB-43F6-920B-1542B01F46DD}" srcOrd="0" destOrd="2" presId="urn:microsoft.com/office/officeart/2005/8/layout/hList1"/>
    <dgm:cxn modelId="{4A26994C-B564-44E2-AD99-C5E52348931D}" type="presOf" srcId="{6D6ED7D5-5063-48C7-ABE5-A254F91A23D9}" destId="{E58AF8D3-081A-46AD-A9CD-C0D4D8DF9C6E}" srcOrd="0" destOrd="0" presId="urn:microsoft.com/office/officeart/2005/8/layout/hList1"/>
    <dgm:cxn modelId="{4798AE6F-9C55-45C8-8967-2B4F9E3908D1}" srcId="{DC238837-C457-46A1-9EDB-44F92ED29B92}" destId="{AFC5FE01-BD66-47CB-A047-0F971509EFDC}" srcOrd="2" destOrd="0" parTransId="{2F88C939-FD2D-4C38-BE91-E46C564B9C8B}" sibTransId="{1C89ADAD-D69E-404A-9821-F014F224EB9E}"/>
    <dgm:cxn modelId="{2E0A1353-4D77-4E49-A959-894FB01C60A1}" type="presOf" srcId="{DC870ECF-48BE-483B-9CC1-7801126EBE44}" destId="{8A51CFB7-252F-47B6-A24C-AEC48B25AC72}" srcOrd="0" destOrd="0" presId="urn:microsoft.com/office/officeart/2005/8/layout/hList1"/>
    <dgm:cxn modelId="{36EE6C56-B175-4EA7-A219-DB1A061D7CD3}" srcId="{75F90802-35C2-4FA2-901C-5AE90EB857A5}" destId="{DC870ECF-48BE-483B-9CC1-7801126EBE44}" srcOrd="0" destOrd="0" parTransId="{B96EBC0A-BE97-478F-9A7C-F7E59C832D07}" sibTransId="{A4BC86D9-02A8-4053-A5B4-1E7920F66821}"/>
    <dgm:cxn modelId="{C5DCA25A-4EC9-49B2-A01A-735F2A472E31}" srcId="{23788F63-C9DC-45F9-A1D8-5EA46D2D2844}" destId="{DC238837-C457-46A1-9EDB-44F92ED29B92}" srcOrd="1" destOrd="0" parTransId="{AF3FAF3F-6D57-4615-9E47-CB12925F88CF}" sibTransId="{66D2D265-63FC-4EF7-868A-C3A9321998CE}"/>
    <dgm:cxn modelId="{0A5B8A9D-096A-4C5B-8A3A-8700F4E509A5}" srcId="{6D6ED7D5-5063-48C7-ABE5-A254F91A23D9}" destId="{C89595BE-0503-4CD3-B7C0-2BA33997292A}" srcOrd="3" destOrd="0" parTransId="{5326EDCD-B551-461E-B91F-228892606DDA}" sibTransId="{FA295EBC-3C4C-4EF4-A028-EA9984715225}"/>
    <dgm:cxn modelId="{10CCB2A5-7B2C-47EA-96D4-67A25E3FD0C1}" type="presOf" srcId="{AFC5FE01-BD66-47CB-A047-0F971509EFDC}" destId="{0CA391BE-3B69-4E59-AC24-43C3A6E2A161}" srcOrd="0" destOrd="2" presId="urn:microsoft.com/office/officeart/2005/8/layout/hList1"/>
    <dgm:cxn modelId="{9EE38BB6-0AE7-4693-8451-29AECC419C63}" srcId="{23788F63-C9DC-45F9-A1D8-5EA46D2D2844}" destId="{75F90802-35C2-4FA2-901C-5AE90EB857A5}" srcOrd="2" destOrd="0" parTransId="{C4FC0045-77C3-4E1B-868A-3DE89A832433}" sibTransId="{ED8A3167-CCDA-4C99-ABB6-01731636A0E6}"/>
    <dgm:cxn modelId="{5AFF0CBA-7A92-4F2C-98F4-37A0592B8992}" type="presOf" srcId="{DC238837-C457-46A1-9EDB-44F92ED29B92}" destId="{33B4046C-1A0C-4354-B55A-AF6EC74E3BC5}" srcOrd="0" destOrd="0" presId="urn:microsoft.com/office/officeart/2005/8/layout/hList1"/>
    <dgm:cxn modelId="{9BEA5BDF-4D20-432B-828A-3A91068B8E04}" type="presOf" srcId="{81334788-2A64-494F-9BF3-C363EE1715A6}" destId="{D91FFB4E-75FB-43F6-920B-1542B01F46DD}" srcOrd="0" destOrd="1" presId="urn:microsoft.com/office/officeart/2005/8/layout/hList1"/>
    <dgm:cxn modelId="{04D586DF-BD9E-4D15-92F5-BE8D1F48C308}" srcId="{6D6ED7D5-5063-48C7-ABE5-A254F91A23D9}" destId="{BCCEAF31-B994-4D3D-BFF4-DFB6CE799B66}" srcOrd="2" destOrd="0" parTransId="{C67E0E7D-CF17-4A51-BA92-403BB5AA901E}" sibTransId="{D831762A-6AB5-4598-B68E-6D30B29728EA}"/>
    <dgm:cxn modelId="{47E763E5-17F4-49F7-8DE1-57C0DCB49AEB}" type="presOf" srcId="{CAD14BC4-3F35-4BEB-8365-2EFAD8A3DC9B}" destId="{0CA391BE-3B69-4E59-AC24-43C3A6E2A161}" srcOrd="0" destOrd="0" presId="urn:microsoft.com/office/officeart/2005/8/layout/hList1"/>
    <dgm:cxn modelId="{803543E8-9C24-4CD0-83C5-6668E258A957}" srcId="{23788F63-C9DC-45F9-A1D8-5EA46D2D2844}" destId="{6D6ED7D5-5063-48C7-ABE5-A254F91A23D9}" srcOrd="0" destOrd="0" parTransId="{BA4744E8-FE1E-49A3-BA6D-3EF2CF1ADA67}" sibTransId="{CEBC6711-B7B6-479B-A822-ABFD3FD4F73D}"/>
    <dgm:cxn modelId="{718F6CF0-CE1A-4213-B4DE-95523CF2B126}" srcId="{DC238837-C457-46A1-9EDB-44F92ED29B92}" destId="{EBF5D980-016D-4EF7-B211-5DE4FE3F51D3}" srcOrd="1" destOrd="0" parTransId="{6F023063-7BBA-4BA7-A49F-0DBC7E53AFB7}" sibTransId="{4C911D92-29F3-46F4-8040-C8549337282D}"/>
    <dgm:cxn modelId="{2E6FC1F0-BE73-4B82-B62B-E8E5402D7FB1}" srcId="{DC238837-C457-46A1-9EDB-44F92ED29B92}" destId="{CAD14BC4-3F35-4BEB-8365-2EFAD8A3DC9B}" srcOrd="0" destOrd="0" parTransId="{32047DF5-5EC4-4164-AA2A-06D2AF6D0BA0}" sibTransId="{1C1E0E9A-2304-4658-B62E-DD7A413B1369}"/>
    <dgm:cxn modelId="{78A4DFCD-8540-4E32-BE5F-B4A342FDBBDD}" type="presParOf" srcId="{9B208D9C-E8FF-4697-9AE4-F687C5FFBD30}" destId="{0DD94BBA-D9ED-466E-8887-9B3B9F0A3623}" srcOrd="0" destOrd="0" presId="urn:microsoft.com/office/officeart/2005/8/layout/hList1"/>
    <dgm:cxn modelId="{64CA802A-D558-43B0-98B5-5F6CF5AF3CBD}" type="presParOf" srcId="{0DD94BBA-D9ED-466E-8887-9B3B9F0A3623}" destId="{E58AF8D3-081A-46AD-A9CD-C0D4D8DF9C6E}" srcOrd="0" destOrd="0" presId="urn:microsoft.com/office/officeart/2005/8/layout/hList1"/>
    <dgm:cxn modelId="{F7A3311E-99B1-4784-AD96-45C3F0DDDAC3}" type="presParOf" srcId="{0DD94BBA-D9ED-466E-8887-9B3B9F0A3623}" destId="{D91FFB4E-75FB-43F6-920B-1542B01F46DD}" srcOrd="1" destOrd="0" presId="urn:microsoft.com/office/officeart/2005/8/layout/hList1"/>
    <dgm:cxn modelId="{27DE9EE8-C436-493E-886A-C352C150AECC}" type="presParOf" srcId="{9B208D9C-E8FF-4697-9AE4-F687C5FFBD30}" destId="{E79D86AA-7FC3-4FFB-82F0-D0DBB098667F}" srcOrd="1" destOrd="0" presId="urn:microsoft.com/office/officeart/2005/8/layout/hList1"/>
    <dgm:cxn modelId="{DD583B51-038D-4785-9237-7E089EFC8CEA}" type="presParOf" srcId="{9B208D9C-E8FF-4697-9AE4-F687C5FFBD30}" destId="{71643305-B74B-437C-AE84-AC947C4D24C5}" srcOrd="2" destOrd="0" presId="urn:microsoft.com/office/officeart/2005/8/layout/hList1"/>
    <dgm:cxn modelId="{9F524CFE-CC03-4E6C-BDC4-D5E44CE6F5DC}" type="presParOf" srcId="{71643305-B74B-437C-AE84-AC947C4D24C5}" destId="{33B4046C-1A0C-4354-B55A-AF6EC74E3BC5}" srcOrd="0" destOrd="0" presId="urn:microsoft.com/office/officeart/2005/8/layout/hList1"/>
    <dgm:cxn modelId="{91B80ABA-5FAD-4B3D-BEBA-11550C4D800A}" type="presParOf" srcId="{71643305-B74B-437C-AE84-AC947C4D24C5}" destId="{0CA391BE-3B69-4E59-AC24-43C3A6E2A161}" srcOrd="1" destOrd="0" presId="urn:microsoft.com/office/officeart/2005/8/layout/hList1"/>
    <dgm:cxn modelId="{C3B7AFD0-AEB8-45B8-B39A-62E05DA38B31}" type="presParOf" srcId="{9B208D9C-E8FF-4697-9AE4-F687C5FFBD30}" destId="{C7C1CE91-CDCA-4D5D-91C2-C8984F761DE0}" srcOrd="3" destOrd="0" presId="urn:microsoft.com/office/officeart/2005/8/layout/hList1"/>
    <dgm:cxn modelId="{107FC186-38E1-4C7B-B7CC-02E430737028}" type="presParOf" srcId="{9B208D9C-E8FF-4697-9AE4-F687C5FFBD30}" destId="{77E826F1-D47B-4BFD-AD71-B67C7830F335}" srcOrd="4" destOrd="0" presId="urn:microsoft.com/office/officeart/2005/8/layout/hList1"/>
    <dgm:cxn modelId="{6ED8840D-A93E-43B6-9A02-6B3B0093820A}" type="presParOf" srcId="{77E826F1-D47B-4BFD-AD71-B67C7830F335}" destId="{26C36514-ECE9-49D5-9D17-B40212AD20EC}" srcOrd="0" destOrd="0" presId="urn:microsoft.com/office/officeart/2005/8/layout/hList1"/>
    <dgm:cxn modelId="{D146CA66-F5B9-43F1-B304-CD0EDB065BBC}" type="presParOf" srcId="{77E826F1-D47B-4BFD-AD71-B67C7830F335}" destId="{8A51CFB7-252F-47B6-A24C-AEC48B25AC7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67E66A-7085-411A-9DB9-52A6D182F7C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DCF1B8C7-445F-4CA9-9945-C99DAD1904EB}">
      <dgm:prSet phldrT="[Text]"/>
      <dgm:spPr/>
      <dgm:t>
        <a:bodyPr/>
        <a:lstStyle/>
        <a:p>
          <a:r>
            <a:rPr lang="en-US" b="0" i="0" u="none" strike="noStrike" baseline="0" dirty="0">
              <a:solidFill>
                <a:schemeClr val="bg1"/>
              </a:solidFill>
            </a:rPr>
            <a:t>Influenza</a:t>
          </a:r>
          <a:endParaRPr lang="en-US" dirty="0">
            <a:solidFill>
              <a:schemeClr val="bg1"/>
            </a:solidFill>
          </a:endParaRPr>
        </a:p>
      </dgm:t>
    </dgm:pt>
    <dgm:pt modelId="{DF24CF7F-761B-4411-B7AA-34694EA9EC4A}" type="parTrans" cxnId="{208F8EE6-4DC8-4E43-ADB6-6D3117E9F2D2}">
      <dgm:prSet/>
      <dgm:spPr/>
      <dgm:t>
        <a:bodyPr/>
        <a:lstStyle/>
        <a:p>
          <a:endParaRPr lang="en-US"/>
        </a:p>
      </dgm:t>
    </dgm:pt>
    <dgm:pt modelId="{77FEBFD1-233C-4416-A6E4-AF41DACCA0D5}" type="sibTrans" cxnId="{208F8EE6-4DC8-4E43-ADB6-6D3117E9F2D2}">
      <dgm:prSet/>
      <dgm:spPr/>
      <dgm:t>
        <a:bodyPr/>
        <a:lstStyle/>
        <a:p>
          <a:endParaRPr lang="en-US"/>
        </a:p>
      </dgm:t>
    </dgm:pt>
    <dgm:pt modelId="{28061FAD-3D98-4FDE-AA95-391FEC62E546}">
      <dgm:prSet phldrT="[Text]"/>
      <dgm:spPr/>
      <dgm:t>
        <a:bodyPr/>
        <a:lstStyle/>
        <a:p>
          <a:pPr algn="ctr"/>
          <a:r>
            <a:rPr lang="en-US" b="0" i="0" u="none" strike="noStrike" baseline="0" dirty="0">
              <a:solidFill>
                <a:srgbClr val="C00000"/>
              </a:solidFill>
            </a:rPr>
            <a:t>5% gross domestic product </a:t>
          </a:r>
          <a:r>
            <a:rPr lang="en-US" b="0" i="0" u="none" strike="noStrike" baseline="0" dirty="0"/>
            <a:t>(GDP) of the US was reduced</a:t>
          </a:r>
          <a:endParaRPr lang="en-US" dirty="0"/>
        </a:p>
      </dgm:t>
    </dgm:pt>
    <dgm:pt modelId="{1292F4DA-79AA-4BB0-BAF6-1F2A68F6ABCA}" type="parTrans" cxnId="{31787387-7DBD-4C42-B587-C85B57691B3B}">
      <dgm:prSet/>
      <dgm:spPr/>
      <dgm:t>
        <a:bodyPr/>
        <a:lstStyle/>
        <a:p>
          <a:endParaRPr lang="en-US"/>
        </a:p>
      </dgm:t>
    </dgm:pt>
    <dgm:pt modelId="{4ED54711-EAFB-49A0-B1F7-5525A878628D}" type="sibTrans" cxnId="{31787387-7DBD-4C42-B587-C85B57691B3B}">
      <dgm:prSet/>
      <dgm:spPr/>
      <dgm:t>
        <a:bodyPr/>
        <a:lstStyle/>
        <a:p>
          <a:endParaRPr lang="en-US"/>
        </a:p>
      </dgm:t>
    </dgm:pt>
    <dgm:pt modelId="{0FF47A7E-9A1B-48C9-8C99-E51A66D604D5}">
      <dgm:prSet phldrT="[Text]"/>
      <dgm:spPr/>
      <dgm:t>
        <a:bodyPr/>
        <a:lstStyle/>
        <a:p>
          <a:r>
            <a:rPr lang="en-US" b="0" i="0" u="none" strike="noStrike" baseline="0" dirty="0">
              <a:solidFill>
                <a:schemeClr val="bg1"/>
              </a:solidFill>
            </a:rPr>
            <a:t>Ebola</a:t>
          </a:r>
          <a:endParaRPr lang="en-US" dirty="0">
            <a:solidFill>
              <a:schemeClr val="bg1"/>
            </a:solidFill>
          </a:endParaRPr>
        </a:p>
      </dgm:t>
    </dgm:pt>
    <dgm:pt modelId="{254169A2-D9A2-43CC-8CA3-3ED721EC840D}" type="parTrans" cxnId="{90BC89D1-4DD6-4618-B045-40B5F45B7E5A}">
      <dgm:prSet/>
      <dgm:spPr/>
      <dgm:t>
        <a:bodyPr/>
        <a:lstStyle/>
        <a:p>
          <a:endParaRPr lang="en-US"/>
        </a:p>
      </dgm:t>
    </dgm:pt>
    <dgm:pt modelId="{BF820F2D-DD8D-4DEE-9EDA-5A2BD382FAD6}" type="sibTrans" cxnId="{90BC89D1-4DD6-4618-B045-40B5F45B7E5A}">
      <dgm:prSet/>
      <dgm:spPr/>
      <dgm:t>
        <a:bodyPr/>
        <a:lstStyle/>
        <a:p>
          <a:endParaRPr lang="en-US"/>
        </a:p>
      </dgm:t>
    </dgm:pt>
    <dgm:pt modelId="{A087A14C-2966-4CBA-A205-280FD4C15ED1}">
      <dgm:prSet phldrT="[Text]"/>
      <dgm:spPr/>
      <dgm:t>
        <a:bodyPr/>
        <a:lstStyle/>
        <a:p>
          <a:pPr algn="ctr"/>
          <a:r>
            <a:rPr lang="en-US" b="0" i="0" u="none" strike="noStrike" baseline="0" dirty="0"/>
            <a:t>US encountered a </a:t>
          </a:r>
          <a:r>
            <a:rPr lang="en-US" b="0" i="0" u="none" strike="noStrike" baseline="0" dirty="0">
              <a:solidFill>
                <a:srgbClr val="C00000"/>
              </a:solidFill>
            </a:rPr>
            <a:t>deficit of USD53 billion</a:t>
          </a:r>
          <a:endParaRPr lang="en-US" dirty="0"/>
        </a:p>
      </dgm:t>
    </dgm:pt>
    <dgm:pt modelId="{9CD314BD-D7EA-40B6-9351-84FEC6083DB6}" type="parTrans" cxnId="{5C4CA313-B6CB-4B55-8517-D07FE98012C4}">
      <dgm:prSet/>
      <dgm:spPr/>
      <dgm:t>
        <a:bodyPr/>
        <a:lstStyle/>
        <a:p>
          <a:endParaRPr lang="en-US"/>
        </a:p>
      </dgm:t>
    </dgm:pt>
    <dgm:pt modelId="{1BDC8856-1186-436D-BB44-70891A9894B6}" type="sibTrans" cxnId="{5C4CA313-B6CB-4B55-8517-D07FE98012C4}">
      <dgm:prSet/>
      <dgm:spPr/>
      <dgm:t>
        <a:bodyPr/>
        <a:lstStyle/>
        <a:p>
          <a:endParaRPr lang="en-US"/>
        </a:p>
      </dgm:t>
    </dgm:pt>
    <dgm:pt modelId="{45F7C079-902A-4FAE-8E37-5BCC564EDD13}">
      <dgm:prSet phldrT="[Text]"/>
      <dgm:spPr/>
      <dgm:t>
        <a:bodyPr/>
        <a:lstStyle/>
        <a:p>
          <a:r>
            <a:rPr lang="en-US" b="0" i="0" u="none" strike="noStrike" baseline="0" dirty="0"/>
            <a:t>The Severe Acute Respiratory Syndrome (SARS)</a:t>
          </a:r>
          <a:endParaRPr lang="en-US" dirty="0"/>
        </a:p>
      </dgm:t>
    </dgm:pt>
    <dgm:pt modelId="{C1576CD9-2AFA-46E8-B7DD-6BC33E41BE41}" type="parTrans" cxnId="{5681C05A-427F-4703-ADA9-8007164178B0}">
      <dgm:prSet/>
      <dgm:spPr/>
      <dgm:t>
        <a:bodyPr/>
        <a:lstStyle/>
        <a:p>
          <a:endParaRPr lang="en-US"/>
        </a:p>
      </dgm:t>
    </dgm:pt>
    <dgm:pt modelId="{878105A4-6D0B-484D-8A85-EAE44F46989F}" type="sibTrans" cxnId="{5681C05A-427F-4703-ADA9-8007164178B0}">
      <dgm:prSet/>
      <dgm:spPr/>
      <dgm:t>
        <a:bodyPr/>
        <a:lstStyle/>
        <a:p>
          <a:endParaRPr lang="en-US"/>
        </a:p>
      </dgm:t>
    </dgm:pt>
    <dgm:pt modelId="{CBA33B0E-1F05-4DDF-A14B-784FC2F59D4E}">
      <dgm:prSet phldrT="[Text]"/>
      <dgm:spPr/>
      <dgm:t>
        <a:bodyPr/>
        <a:lstStyle/>
        <a:p>
          <a:pPr algn="ctr"/>
          <a:r>
            <a:rPr lang="en-US" b="0" i="0" u="none" strike="noStrike" baseline="0" dirty="0">
              <a:solidFill>
                <a:srgbClr val="C00000"/>
              </a:solidFill>
            </a:rPr>
            <a:t>1% drop in China’s GDP </a:t>
          </a:r>
          <a:endParaRPr lang="en-US" dirty="0"/>
        </a:p>
      </dgm:t>
    </dgm:pt>
    <dgm:pt modelId="{E8EE9681-C71C-40B5-9AE8-D827C4656A33}" type="parTrans" cxnId="{E040BDA0-E532-4E85-97DE-B57FF29D17ED}">
      <dgm:prSet/>
      <dgm:spPr/>
      <dgm:t>
        <a:bodyPr/>
        <a:lstStyle/>
        <a:p>
          <a:endParaRPr lang="en-US"/>
        </a:p>
      </dgm:t>
    </dgm:pt>
    <dgm:pt modelId="{9A5CA926-5AD7-46BA-AC6A-1DBA28D0A69D}" type="sibTrans" cxnId="{E040BDA0-E532-4E85-97DE-B57FF29D17ED}">
      <dgm:prSet/>
      <dgm:spPr/>
      <dgm:t>
        <a:bodyPr/>
        <a:lstStyle/>
        <a:p>
          <a:endParaRPr lang="en-US"/>
        </a:p>
      </dgm:t>
    </dgm:pt>
    <dgm:pt modelId="{20D37DFD-E611-4B84-81A8-2CAAC5B70165}">
      <dgm:prSet phldrT="[Text]"/>
      <dgm:spPr/>
      <dgm:t>
        <a:bodyPr/>
        <a:lstStyle/>
        <a:p>
          <a:pPr algn="ctr"/>
          <a:r>
            <a:rPr lang="en-US" b="0" i="0" u="none" strike="noStrike" baseline="0" dirty="0"/>
            <a:t>Economic damage of </a:t>
          </a:r>
          <a:r>
            <a:rPr lang="en-US" b="0" i="0" u="none" strike="noStrike" baseline="0" dirty="0">
              <a:solidFill>
                <a:srgbClr val="C00000"/>
              </a:solidFill>
            </a:rPr>
            <a:t>USD54 billion worldwide</a:t>
          </a:r>
          <a:endParaRPr lang="en-US" dirty="0"/>
        </a:p>
      </dgm:t>
    </dgm:pt>
    <dgm:pt modelId="{363EC882-A800-49F2-A517-8D9F5F5613E3}" type="parTrans" cxnId="{92A31E77-9909-4E8B-BAA8-C93D497C13B8}">
      <dgm:prSet/>
      <dgm:spPr/>
      <dgm:t>
        <a:bodyPr/>
        <a:lstStyle/>
        <a:p>
          <a:endParaRPr lang="en-US"/>
        </a:p>
      </dgm:t>
    </dgm:pt>
    <dgm:pt modelId="{9883F4A7-6A50-45AF-8F3E-D3332CD73B93}" type="sibTrans" cxnId="{92A31E77-9909-4E8B-BAA8-C93D497C13B8}">
      <dgm:prSet/>
      <dgm:spPr/>
      <dgm:t>
        <a:bodyPr/>
        <a:lstStyle/>
        <a:p>
          <a:endParaRPr lang="en-US"/>
        </a:p>
      </dgm:t>
    </dgm:pt>
    <dgm:pt modelId="{FA2BC5C7-EEDE-4BE0-810B-1AF9412937DB}">
      <dgm:prSet phldrT="[Text]"/>
      <dgm:spPr/>
      <dgm:t>
        <a:bodyPr/>
        <a:lstStyle/>
        <a:p>
          <a:r>
            <a:rPr lang="en-US" b="0" i="0" u="none" strike="noStrike" baseline="0" dirty="0"/>
            <a:t>COVID-19</a:t>
          </a:r>
          <a:endParaRPr lang="en-US" dirty="0"/>
        </a:p>
      </dgm:t>
    </dgm:pt>
    <dgm:pt modelId="{FB9ACEE5-01B0-48A4-83D0-BD53E74CD13A}" type="parTrans" cxnId="{4A05BE93-8376-4047-A438-A8248A7E01F7}">
      <dgm:prSet/>
      <dgm:spPr/>
      <dgm:t>
        <a:bodyPr/>
        <a:lstStyle/>
        <a:p>
          <a:endParaRPr lang="en-US"/>
        </a:p>
      </dgm:t>
    </dgm:pt>
    <dgm:pt modelId="{E3FD0C0C-D8EF-4F41-A368-9FA0FF1324DB}" type="sibTrans" cxnId="{4A05BE93-8376-4047-A438-A8248A7E01F7}">
      <dgm:prSet/>
      <dgm:spPr/>
      <dgm:t>
        <a:bodyPr/>
        <a:lstStyle/>
        <a:p>
          <a:endParaRPr lang="en-US"/>
        </a:p>
      </dgm:t>
    </dgm:pt>
    <dgm:pt modelId="{74548C52-BC07-4C29-92B6-C61F953EE7A3}">
      <dgm:prSet/>
      <dgm:spPr/>
      <dgm:t>
        <a:bodyPr/>
        <a:lstStyle/>
        <a:p>
          <a:pPr algn="ctr"/>
          <a:r>
            <a:rPr lang="en-US" b="0" i="0" u="none" strike="noStrike" baseline="0" dirty="0"/>
            <a:t>The global cost can be </a:t>
          </a:r>
          <a:r>
            <a:rPr lang="en-US" b="0" i="0" u="none" strike="noStrike" baseline="0" dirty="0">
              <a:solidFill>
                <a:srgbClr val="C00000"/>
              </a:solidFill>
            </a:rPr>
            <a:t>USD4.1 trillion</a:t>
          </a:r>
          <a:endParaRPr lang="en-US" dirty="0"/>
        </a:p>
      </dgm:t>
    </dgm:pt>
    <dgm:pt modelId="{95529AA0-0818-4F79-A1B3-FED7BFAEDC3F}" type="parTrans" cxnId="{C3937E0C-448E-4DEF-B677-EFD5B5B636F1}">
      <dgm:prSet/>
      <dgm:spPr/>
      <dgm:t>
        <a:bodyPr/>
        <a:lstStyle/>
        <a:p>
          <a:endParaRPr lang="en-US"/>
        </a:p>
      </dgm:t>
    </dgm:pt>
    <dgm:pt modelId="{6BFEB4BA-C3D5-40A8-A00B-1C42F0D7943C}" type="sibTrans" cxnId="{C3937E0C-448E-4DEF-B677-EFD5B5B636F1}">
      <dgm:prSet/>
      <dgm:spPr/>
      <dgm:t>
        <a:bodyPr/>
        <a:lstStyle/>
        <a:p>
          <a:endParaRPr lang="en-US"/>
        </a:p>
      </dgm:t>
    </dgm:pt>
    <dgm:pt modelId="{1DEFB739-9BC4-4500-9955-BA09C3BE3646}" type="pres">
      <dgm:prSet presAssocID="{9867E66A-7085-411A-9DB9-52A6D182F7C2}" presName="Name0" presStyleCnt="0">
        <dgm:presLayoutVars>
          <dgm:dir/>
          <dgm:animLvl val="lvl"/>
          <dgm:resizeHandles val="exact"/>
        </dgm:presLayoutVars>
      </dgm:prSet>
      <dgm:spPr/>
    </dgm:pt>
    <dgm:pt modelId="{63457E15-AB65-4A84-B30C-BAA18DA23C80}" type="pres">
      <dgm:prSet presAssocID="{DCF1B8C7-445F-4CA9-9945-C99DAD1904EB}" presName="composite" presStyleCnt="0"/>
      <dgm:spPr/>
    </dgm:pt>
    <dgm:pt modelId="{7094CEF1-9CC2-4147-9E7F-034F091B7676}" type="pres">
      <dgm:prSet presAssocID="{DCF1B8C7-445F-4CA9-9945-C99DAD1904EB}" presName="parTx" presStyleLbl="alignNode1" presStyleIdx="0" presStyleCnt="4">
        <dgm:presLayoutVars>
          <dgm:chMax val="0"/>
          <dgm:chPref val="0"/>
          <dgm:bulletEnabled val="1"/>
        </dgm:presLayoutVars>
      </dgm:prSet>
      <dgm:spPr/>
    </dgm:pt>
    <dgm:pt modelId="{69EEA720-AFA4-43F9-A3AE-FCAE1FE6789F}" type="pres">
      <dgm:prSet presAssocID="{DCF1B8C7-445F-4CA9-9945-C99DAD1904EB}" presName="desTx" presStyleLbl="alignAccFollowNode1" presStyleIdx="0" presStyleCnt="4" custLinFactNeighborX="1095" custLinFactNeighborY="5060">
        <dgm:presLayoutVars>
          <dgm:bulletEnabled val="1"/>
        </dgm:presLayoutVars>
      </dgm:prSet>
      <dgm:spPr/>
    </dgm:pt>
    <dgm:pt modelId="{08900758-5114-411E-BBE3-E5FE40E037DD}" type="pres">
      <dgm:prSet presAssocID="{77FEBFD1-233C-4416-A6E4-AF41DACCA0D5}" presName="space" presStyleCnt="0"/>
      <dgm:spPr/>
    </dgm:pt>
    <dgm:pt modelId="{935C54A0-EEF3-42A2-A5F4-D75A7C5AA441}" type="pres">
      <dgm:prSet presAssocID="{0FF47A7E-9A1B-48C9-8C99-E51A66D604D5}" presName="composite" presStyleCnt="0"/>
      <dgm:spPr/>
    </dgm:pt>
    <dgm:pt modelId="{DF62896C-5D34-4245-89CC-E94338D3FC32}" type="pres">
      <dgm:prSet presAssocID="{0FF47A7E-9A1B-48C9-8C99-E51A66D604D5}" presName="parTx" presStyleLbl="alignNode1" presStyleIdx="1" presStyleCnt="4" custScaleY="120920" custLinFactNeighborY="-934">
        <dgm:presLayoutVars>
          <dgm:chMax val="0"/>
          <dgm:chPref val="0"/>
          <dgm:bulletEnabled val="1"/>
        </dgm:presLayoutVars>
      </dgm:prSet>
      <dgm:spPr/>
    </dgm:pt>
    <dgm:pt modelId="{1BE78018-11EA-432A-A65D-5D4FC3BBE69A}" type="pres">
      <dgm:prSet presAssocID="{0FF47A7E-9A1B-48C9-8C99-E51A66D604D5}" presName="desTx" presStyleLbl="alignAccFollowNode1" presStyleIdx="1" presStyleCnt="4">
        <dgm:presLayoutVars>
          <dgm:bulletEnabled val="1"/>
        </dgm:presLayoutVars>
      </dgm:prSet>
      <dgm:spPr/>
    </dgm:pt>
    <dgm:pt modelId="{9A854D02-0707-492C-9AFE-EDA2E82420F3}" type="pres">
      <dgm:prSet presAssocID="{BF820F2D-DD8D-4DEE-9EDA-5A2BD382FAD6}" presName="space" presStyleCnt="0"/>
      <dgm:spPr/>
    </dgm:pt>
    <dgm:pt modelId="{C6FC5FC1-A233-4BF2-A0BC-F88CC135E066}" type="pres">
      <dgm:prSet presAssocID="{45F7C079-902A-4FAE-8E37-5BCC564EDD13}" presName="composite" presStyleCnt="0"/>
      <dgm:spPr/>
    </dgm:pt>
    <dgm:pt modelId="{CC61A5FC-E976-4115-9A72-438435A817C8}" type="pres">
      <dgm:prSet presAssocID="{45F7C079-902A-4FAE-8E37-5BCC564EDD13}" presName="parTx" presStyleLbl="alignNode1" presStyleIdx="2" presStyleCnt="4" custLinFactNeighborX="358">
        <dgm:presLayoutVars>
          <dgm:chMax val="0"/>
          <dgm:chPref val="0"/>
          <dgm:bulletEnabled val="1"/>
        </dgm:presLayoutVars>
      </dgm:prSet>
      <dgm:spPr/>
    </dgm:pt>
    <dgm:pt modelId="{39F34CC2-50AE-4C30-A39A-42ABEB083BA2}" type="pres">
      <dgm:prSet presAssocID="{45F7C079-902A-4FAE-8E37-5BCC564EDD13}" presName="desTx" presStyleLbl="alignAccFollowNode1" presStyleIdx="2" presStyleCnt="4">
        <dgm:presLayoutVars>
          <dgm:bulletEnabled val="1"/>
        </dgm:presLayoutVars>
      </dgm:prSet>
      <dgm:spPr/>
    </dgm:pt>
    <dgm:pt modelId="{2A5934C7-976D-4C94-B7E9-1C9891E42F5C}" type="pres">
      <dgm:prSet presAssocID="{878105A4-6D0B-484D-8A85-EAE44F46989F}" presName="space" presStyleCnt="0"/>
      <dgm:spPr/>
    </dgm:pt>
    <dgm:pt modelId="{A2A9DCFB-E771-4796-8C2D-4754B1665156}" type="pres">
      <dgm:prSet presAssocID="{FA2BC5C7-EEDE-4BE0-810B-1AF9412937DB}" presName="composite" presStyleCnt="0"/>
      <dgm:spPr/>
    </dgm:pt>
    <dgm:pt modelId="{BCCA76C0-098D-4693-9959-F28B926A6627}" type="pres">
      <dgm:prSet presAssocID="{FA2BC5C7-EEDE-4BE0-810B-1AF9412937DB}" presName="parTx" presStyleLbl="alignNode1" presStyleIdx="3" presStyleCnt="4">
        <dgm:presLayoutVars>
          <dgm:chMax val="0"/>
          <dgm:chPref val="0"/>
          <dgm:bulletEnabled val="1"/>
        </dgm:presLayoutVars>
      </dgm:prSet>
      <dgm:spPr/>
    </dgm:pt>
    <dgm:pt modelId="{FA8FAAA8-8AA8-4234-9FF7-03DC4F307CD8}" type="pres">
      <dgm:prSet presAssocID="{FA2BC5C7-EEDE-4BE0-810B-1AF9412937DB}" presName="desTx" presStyleLbl="alignAccFollowNode1" presStyleIdx="3" presStyleCnt="4">
        <dgm:presLayoutVars>
          <dgm:bulletEnabled val="1"/>
        </dgm:presLayoutVars>
      </dgm:prSet>
      <dgm:spPr/>
    </dgm:pt>
  </dgm:ptLst>
  <dgm:cxnLst>
    <dgm:cxn modelId="{D0570E0B-1AF0-4A41-928C-4A9BA251D826}" type="presOf" srcId="{DCF1B8C7-445F-4CA9-9945-C99DAD1904EB}" destId="{7094CEF1-9CC2-4147-9E7F-034F091B7676}" srcOrd="0" destOrd="0" presId="urn:microsoft.com/office/officeart/2005/8/layout/hList1"/>
    <dgm:cxn modelId="{C3937E0C-448E-4DEF-B677-EFD5B5B636F1}" srcId="{FA2BC5C7-EEDE-4BE0-810B-1AF9412937DB}" destId="{74548C52-BC07-4C29-92B6-C61F953EE7A3}" srcOrd="0" destOrd="0" parTransId="{95529AA0-0818-4F79-A1B3-FED7BFAEDC3F}" sibTransId="{6BFEB4BA-C3D5-40A8-A00B-1C42F0D7943C}"/>
    <dgm:cxn modelId="{5C4CA313-B6CB-4B55-8517-D07FE98012C4}" srcId="{0FF47A7E-9A1B-48C9-8C99-E51A66D604D5}" destId="{A087A14C-2966-4CBA-A205-280FD4C15ED1}" srcOrd="0" destOrd="0" parTransId="{9CD314BD-D7EA-40B6-9351-84FEC6083DB6}" sibTransId="{1BDC8856-1186-436D-BB44-70891A9894B6}"/>
    <dgm:cxn modelId="{A738C83B-FD69-43C2-B54B-82A47B8D6FAA}" type="presOf" srcId="{9867E66A-7085-411A-9DB9-52A6D182F7C2}" destId="{1DEFB739-9BC4-4500-9955-BA09C3BE3646}" srcOrd="0" destOrd="0" presId="urn:microsoft.com/office/officeart/2005/8/layout/hList1"/>
    <dgm:cxn modelId="{A4F4A562-E13A-403D-937F-317B53AE64BF}" type="presOf" srcId="{CBA33B0E-1F05-4DDF-A14B-784FC2F59D4E}" destId="{39F34CC2-50AE-4C30-A39A-42ABEB083BA2}" srcOrd="0" destOrd="0" presId="urn:microsoft.com/office/officeart/2005/8/layout/hList1"/>
    <dgm:cxn modelId="{5E381763-A974-40B4-B745-361A42F14599}" type="presOf" srcId="{FA2BC5C7-EEDE-4BE0-810B-1AF9412937DB}" destId="{BCCA76C0-098D-4693-9959-F28B926A6627}" srcOrd="0" destOrd="0" presId="urn:microsoft.com/office/officeart/2005/8/layout/hList1"/>
    <dgm:cxn modelId="{8C123F75-7C63-4A9C-888D-65DACBFA0A16}" type="presOf" srcId="{A087A14C-2966-4CBA-A205-280FD4C15ED1}" destId="{1BE78018-11EA-432A-A65D-5D4FC3BBE69A}" srcOrd="0" destOrd="0" presId="urn:microsoft.com/office/officeart/2005/8/layout/hList1"/>
    <dgm:cxn modelId="{92A31E77-9909-4E8B-BAA8-C93D497C13B8}" srcId="{45F7C079-902A-4FAE-8E37-5BCC564EDD13}" destId="{20D37DFD-E611-4B84-81A8-2CAAC5B70165}" srcOrd="1" destOrd="0" parTransId="{363EC882-A800-49F2-A517-8D9F5F5613E3}" sibTransId="{9883F4A7-6A50-45AF-8F3E-D3332CD73B93}"/>
    <dgm:cxn modelId="{5681C05A-427F-4703-ADA9-8007164178B0}" srcId="{9867E66A-7085-411A-9DB9-52A6D182F7C2}" destId="{45F7C079-902A-4FAE-8E37-5BCC564EDD13}" srcOrd="2" destOrd="0" parTransId="{C1576CD9-2AFA-46E8-B7DD-6BC33E41BE41}" sibTransId="{878105A4-6D0B-484D-8A85-EAE44F46989F}"/>
    <dgm:cxn modelId="{31787387-7DBD-4C42-B587-C85B57691B3B}" srcId="{DCF1B8C7-445F-4CA9-9945-C99DAD1904EB}" destId="{28061FAD-3D98-4FDE-AA95-391FEC62E546}" srcOrd="0" destOrd="0" parTransId="{1292F4DA-79AA-4BB0-BAF6-1F2A68F6ABCA}" sibTransId="{4ED54711-EAFB-49A0-B1F7-5525A878628D}"/>
    <dgm:cxn modelId="{FE2A638D-AE9B-4CCD-BA1F-8928E42A07FF}" type="presOf" srcId="{45F7C079-902A-4FAE-8E37-5BCC564EDD13}" destId="{CC61A5FC-E976-4115-9A72-438435A817C8}" srcOrd="0" destOrd="0" presId="urn:microsoft.com/office/officeart/2005/8/layout/hList1"/>
    <dgm:cxn modelId="{22888B91-8FBD-460A-8DAA-FDFE8721CE74}" type="presOf" srcId="{20D37DFD-E611-4B84-81A8-2CAAC5B70165}" destId="{39F34CC2-50AE-4C30-A39A-42ABEB083BA2}" srcOrd="0" destOrd="1" presId="urn:microsoft.com/office/officeart/2005/8/layout/hList1"/>
    <dgm:cxn modelId="{4A05BE93-8376-4047-A438-A8248A7E01F7}" srcId="{9867E66A-7085-411A-9DB9-52A6D182F7C2}" destId="{FA2BC5C7-EEDE-4BE0-810B-1AF9412937DB}" srcOrd="3" destOrd="0" parTransId="{FB9ACEE5-01B0-48A4-83D0-BD53E74CD13A}" sibTransId="{E3FD0C0C-D8EF-4F41-A368-9FA0FF1324DB}"/>
    <dgm:cxn modelId="{D3D6729F-9F20-4B39-84C3-F4E5006EBF6C}" type="presOf" srcId="{74548C52-BC07-4C29-92B6-C61F953EE7A3}" destId="{FA8FAAA8-8AA8-4234-9FF7-03DC4F307CD8}" srcOrd="0" destOrd="0" presId="urn:microsoft.com/office/officeart/2005/8/layout/hList1"/>
    <dgm:cxn modelId="{E040BDA0-E532-4E85-97DE-B57FF29D17ED}" srcId="{45F7C079-902A-4FAE-8E37-5BCC564EDD13}" destId="{CBA33B0E-1F05-4DDF-A14B-784FC2F59D4E}" srcOrd="0" destOrd="0" parTransId="{E8EE9681-C71C-40B5-9AE8-D827C4656A33}" sibTransId="{9A5CA926-5AD7-46BA-AC6A-1DBA28D0A69D}"/>
    <dgm:cxn modelId="{F9F7F8B5-6607-4E3E-84FC-7FF19B927DF2}" type="presOf" srcId="{28061FAD-3D98-4FDE-AA95-391FEC62E546}" destId="{69EEA720-AFA4-43F9-A3AE-FCAE1FE6789F}" srcOrd="0" destOrd="0" presId="urn:microsoft.com/office/officeart/2005/8/layout/hList1"/>
    <dgm:cxn modelId="{90BC89D1-4DD6-4618-B045-40B5F45B7E5A}" srcId="{9867E66A-7085-411A-9DB9-52A6D182F7C2}" destId="{0FF47A7E-9A1B-48C9-8C99-E51A66D604D5}" srcOrd="1" destOrd="0" parTransId="{254169A2-D9A2-43CC-8CA3-3ED721EC840D}" sibTransId="{BF820F2D-DD8D-4DEE-9EDA-5A2BD382FAD6}"/>
    <dgm:cxn modelId="{4BEAC5E4-9EEE-472F-9860-3F9CAD5F150E}" type="presOf" srcId="{0FF47A7E-9A1B-48C9-8C99-E51A66D604D5}" destId="{DF62896C-5D34-4245-89CC-E94338D3FC32}" srcOrd="0" destOrd="0" presId="urn:microsoft.com/office/officeart/2005/8/layout/hList1"/>
    <dgm:cxn modelId="{208F8EE6-4DC8-4E43-ADB6-6D3117E9F2D2}" srcId="{9867E66A-7085-411A-9DB9-52A6D182F7C2}" destId="{DCF1B8C7-445F-4CA9-9945-C99DAD1904EB}" srcOrd="0" destOrd="0" parTransId="{DF24CF7F-761B-4411-B7AA-34694EA9EC4A}" sibTransId="{77FEBFD1-233C-4416-A6E4-AF41DACCA0D5}"/>
    <dgm:cxn modelId="{5EC2D224-63E0-4ECC-9436-569CD26D1184}" type="presParOf" srcId="{1DEFB739-9BC4-4500-9955-BA09C3BE3646}" destId="{63457E15-AB65-4A84-B30C-BAA18DA23C80}" srcOrd="0" destOrd="0" presId="urn:microsoft.com/office/officeart/2005/8/layout/hList1"/>
    <dgm:cxn modelId="{D3A62052-56E2-45D5-A3D3-F0E5B51D1FE0}" type="presParOf" srcId="{63457E15-AB65-4A84-B30C-BAA18DA23C80}" destId="{7094CEF1-9CC2-4147-9E7F-034F091B7676}" srcOrd="0" destOrd="0" presId="urn:microsoft.com/office/officeart/2005/8/layout/hList1"/>
    <dgm:cxn modelId="{7B03F1AE-877B-4FD1-8B97-CAF045025EEE}" type="presParOf" srcId="{63457E15-AB65-4A84-B30C-BAA18DA23C80}" destId="{69EEA720-AFA4-43F9-A3AE-FCAE1FE6789F}" srcOrd="1" destOrd="0" presId="urn:microsoft.com/office/officeart/2005/8/layout/hList1"/>
    <dgm:cxn modelId="{C897AAC1-A85F-4150-B13A-C0208E1E9068}" type="presParOf" srcId="{1DEFB739-9BC4-4500-9955-BA09C3BE3646}" destId="{08900758-5114-411E-BBE3-E5FE40E037DD}" srcOrd="1" destOrd="0" presId="urn:microsoft.com/office/officeart/2005/8/layout/hList1"/>
    <dgm:cxn modelId="{CF6D16C4-5A09-43EC-899E-84D55E580649}" type="presParOf" srcId="{1DEFB739-9BC4-4500-9955-BA09C3BE3646}" destId="{935C54A0-EEF3-42A2-A5F4-D75A7C5AA441}" srcOrd="2" destOrd="0" presId="urn:microsoft.com/office/officeart/2005/8/layout/hList1"/>
    <dgm:cxn modelId="{D866ED97-7F5E-4C45-AECF-D5EA669DDBDF}" type="presParOf" srcId="{935C54A0-EEF3-42A2-A5F4-D75A7C5AA441}" destId="{DF62896C-5D34-4245-89CC-E94338D3FC32}" srcOrd="0" destOrd="0" presId="urn:microsoft.com/office/officeart/2005/8/layout/hList1"/>
    <dgm:cxn modelId="{940BA2AC-6405-4821-90B9-4045EC71B32D}" type="presParOf" srcId="{935C54A0-EEF3-42A2-A5F4-D75A7C5AA441}" destId="{1BE78018-11EA-432A-A65D-5D4FC3BBE69A}" srcOrd="1" destOrd="0" presId="urn:microsoft.com/office/officeart/2005/8/layout/hList1"/>
    <dgm:cxn modelId="{502634FF-B870-4194-89A4-49E499B0EDB2}" type="presParOf" srcId="{1DEFB739-9BC4-4500-9955-BA09C3BE3646}" destId="{9A854D02-0707-492C-9AFE-EDA2E82420F3}" srcOrd="3" destOrd="0" presId="urn:microsoft.com/office/officeart/2005/8/layout/hList1"/>
    <dgm:cxn modelId="{8D25313A-1975-4B62-9E12-9062CCB1D559}" type="presParOf" srcId="{1DEFB739-9BC4-4500-9955-BA09C3BE3646}" destId="{C6FC5FC1-A233-4BF2-A0BC-F88CC135E066}" srcOrd="4" destOrd="0" presId="urn:microsoft.com/office/officeart/2005/8/layout/hList1"/>
    <dgm:cxn modelId="{21C042D3-5F90-40B2-A117-78F99D63544B}" type="presParOf" srcId="{C6FC5FC1-A233-4BF2-A0BC-F88CC135E066}" destId="{CC61A5FC-E976-4115-9A72-438435A817C8}" srcOrd="0" destOrd="0" presId="urn:microsoft.com/office/officeart/2005/8/layout/hList1"/>
    <dgm:cxn modelId="{1B6818A6-3804-4879-A7CF-8574D09351DD}" type="presParOf" srcId="{C6FC5FC1-A233-4BF2-A0BC-F88CC135E066}" destId="{39F34CC2-50AE-4C30-A39A-42ABEB083BA2}" srcOrd="1" destOrd="0" presId="urn:microsoft.com/office/officeart/2005/8/layout/hList1"/>
    <dgm:cxn modelId="{AB174065-E68F-4647-9EE2-7F8D39FAB87E}" type="presParOf" srcId="{1DEFB739-9BC4-4500-9955-BA09C3BE3646}" destId="{2A5934C7-976D-4C94-B7E9-1C9891E42F5C}" srcOrd="5" destOrd="0" presId="urn:microsoft.com/office/officeart/2005/8/layout/hList1"/>
    <dgm:cxn modelId="{E3444846-453B-453B-8EC2-6F7395EB37B4}" type="presParOf" srcId="{1DEFB739-9BC4-4500-9955-BA09C3BE3646}" destId="{A2A9DCFB-E771-4796-8C2D-4754B1665156}" srcOrd="6" destOrd="0" presId="urn:microsoft.com/office/officeart/2005/8/layout/hList1"/>
    <dgm:cxn modelId="{9E29E5B3-07DA-4AE8-951E-A36E4BCCF4D7}" type="presParOf" srcId="{A2A9DCFB-E771-4796-8C2D-4754B1665156}" destId="{BCCA76C0-098D-4693-9959-F28B926A6627}" srcOrd="0" destOrd="0" presId="urn:microsoft.com/office/officeart/2005/8/layout/hList1"/>
    <dgm:cxn modelId="{1B8D67AD-4372-416A-935E-3BB4BCFCF294}" type="presParOf" srcId="{A2A9DCFB-E771-4796-8C2D-4754B1665156}" destId="{FA8FAAA8-8AA8-4234-9FF7-03DC4F307CD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D5B660-BE52-4442-B3AF-9E6113C72FEA}"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34BD318A-3245-4A9A-B9A7-E1295A24B85B}">
      <dgm:prSet phldrT="[Text]" custT="1"/>
      <dgm:spPr/>
      <dgm:t>
        <a:bodyPr/>
        <a:lstStyle/>
        <a:p>
          <a:r>
            <a:rPr lang="en-US" sz="3200" dirty="0">
              <a:latin typeface="+mn-lt"/>
            </a:rPr>
            <a:t>Advantages</a:t>
          </a:r>
        </a:p>
      </dgm:t>
    </dgm:pt>
    <dgm:pt modelId="{5E154986-17BE-44D4-A25D-86379EF4B84D}" type="parTrans" cxnId="{04DB25D6-98D8-4214-A1A0-BCCA52CDD923}">
      <dgm:prSet/>
      <dgm:spPr/>
      <dgm:t>
        <a:bodyPr/>
        <a:lstStyle/>
        <a:p>
          <a:endParaRPr lang="en-US">
            <a:latin typeface="+mn-lt"/>
          </a:endParaRPr>
        </a:p>
      </dgm:t>
    </dgm:pt>
    <dgm:pt modelId="{08B0A5A8-5692-4CAA-8A2B-CC07D40FA277}" type="sibTrans" cxnId="{04DB25D6-98D8-4214-A1A0-BCCA52CDD923}">
      <dgm:prSet/>
      <dgm:spPr/>
      <dgm:t>
        <a:bodyPr/>
        <a:lstStyle/>
        <a:p>
          <a:endParaRPr lang="en-US">
            <a:latin typeface="+mn-lt"/>
          </a:endParaRPr>
        </a:p>
      </dgm:t>
    </dgm:pt>
    <dgm:pt modelId="{EFB8FA7A-D9ED-4C83-A538-0B412379E9E4}">
      <dgm:prSet phldrT="[Text]"/>
      <dgm:spPr/>
      <dgm:t>
        <a:bodyPr/>
        <a:lstStyle/>
        <a:p>
          <a:r>
            <a:rPr lang="en-US" dirty="0">
              <a:latin typeface="+mn-lt"/>
            </a:rPr>
            <a:t>Spending less time and an easier access to information;</a:t>
          </a:r>
        </a:p>
      </dgm:t>
    </dgm:pt>
    <dgm:pt modelId="{6FCAC275-20BB-4B16-BFC3-E9B185092AF7}" type="parTrans" cxnId="{9845603B-48C8-40F7-BB93-11CF88DAE3B0}">
      <dgm:prSet/>
      <dgm:spPr/>
      <dgm:t>
        <a:bodyPr/>
        <a:lstStyle/>
        <a:p>
          <a:endParaRPr lang="en-US">
            <a:latin typeface="+mn-lt"/>
          </a:endParaRPr>
        </a:p>
      </dgm:t>
    </dgm:pt>
    <dgm:pt modelId="{F7BF83C0-8015-4B24-91F3-B7B9AC92A42E}" type="sibTrans" cxnId="{9845603B-48C8-40F7-BB93-11CF88DAE3B0}">
      <dgm:prSet/>
      <dgm:spPr/>
      <dgm:t>
        <a:bodyPr/>
        <a:lstStyle/>
        <a:p>
          <a:endParaRPr lang="en-US">
            <a:latin typeface="+mn-lt"/>
          </a:endParaRPr>
        </a:p>
      </dgm:t>
    </dgm:pt>
    <dgm:pt modelId="{404A6D86-4737-4B06-9CB4-C3E2171D5DF3}">
      <dgm:prSet phldrT="[Text]"/>
      <dgm:spPr/>
      <dgm:t>
        <a:bodyPr/>
        <a:lstStyle/>
        <a:p>
          <a:r>
            <a:rPr lang="en-US" dirty="0">
              <a:latin typeface="+mn-lt"/>
            </a:rPr>
            <a:t>Because of online trading efficiency, it is estimated that around 40 million people in the US utilize computers in trading stocks;</a:t>
          </a:r>
        </a:p>
      </dgm:t>
    </dgm:pt>
    <dgm:pt modelId="{02D1E863-6AA2-4647-8896-88E1FB3280B2}" type="parTrans" cxnId="{7241341A-ED80-47BE-9EE5-0F287296938B}">
      <dgm:prSet/>
      <dgm:spPr/>
      <dgm:t>
        <a:bodyPr/>
        <a:lstStyle/>
        <a:p>
          <a:endParaRPr lang="en-US">
            <a:latin typeface="+mn-lt"/>
          </a:endParaRPr>
        </a:p>
      </dgm:t>
    </dgm:pt>
    <dgm:pt modelId="{1A33A7D2-A0E1-4D9B-AFF0-602F7B99D406}" type="sibTrans" cxnId="{7241341A-ED80-47BE-9EE5-0F287296938B}">
      <dgm:prSet/>
      <dgm:spPr/>
      <dgm:t>
        <a:bodyPr/>
        <a:lstStyle/>
        <a:p>
          <a:endParaRPr lang="en-US">
            <a:latin typeface="+mn-lt"/>
          </a:endParaRPr>
        </a:p>
      </dgm:t>
    </dgm:pt>
    <dgm:pt modelId="{CA90D82A-CCA8-4AD8-9A92-EF68ADCA8679}">
      <dgm:prSet phldrT="[Text]" custT="1"/>
      <dgm:spPr/>
      <dgm:t>
        <a:bodyPr/>
        <a:lstStyle/>
        <a:p>
          <a:r>
            <a:rPr lang="en-US" sz="3200" dirty="0">
              <a:latin typeface="+mn-lt"/>
            </a:rPr>
            <a:t>Challenges</a:t>
          </a:r>
        </a:p>
      </dgm:t>
    </dgm:pt>
    <dgm:pt modelId="{E1B5DA9A-2A7A-4B7B-A0C7-3E84FADEAB25}" type="parTrans" cxnId="{F19DBDEF-516A-4D65-9761-855E1AD5DD52}">
      <dgm:prSet/>
      <dgm:spPr/>
      <dgm:t>
        <a:bodyPr/>
        <a:lstStyle/>
        <a:p>
          <a:endParaRPr lang="en-US">
            <a:latin typeface="+mn-lt"/>
          </a:endParaRPr>
        </a:p>
      </dgm:t>
    </dgm:pt>
    <dgm:pt modelId="{DABD1F79-BA12-428B-AE7D-6AB4502092AC}" type="sibTrans" cxnId="{F19DBDEF-516A-4D65-9761-855E1AD5DD52}">
      <dgm:prSet/>
      <dgm:spPr/>
      <dgm:t>
        <a:bodyPr/>
        <a:lstStyle/>
        <a:p>
          <a:endParaRPr lang="en-US">
            <a:latin typeface="+mn-lt"/>
          </a:endParaRPr>
        </a:p>
      </dgm:t>
    </dgm:pt>
    <dgm:pt modelId="{0CD7EA1E-4662-4EE1-8E56-E7EB2826136B}">
      <dgm:prSet phldrT="[Text]"/>
      <dgm:spPr/>
      <dgm:t>
        <a:bodyPr/>
        <a:lstStyle/>
        <a:p>
          <a:r>
            <a:rPr lang="en-US" dirty="0">
              <a:latin typeface="+mn-lt"/>
            </a:rPr>
            <a:t>Many investors may not have strong financial background;</a:t>
          </a:r>
        </a:p>
      </dgm:t>
    </dgm:pt>
    <dgm:pt modelId="{3C1DE18B-868B-4719-B9FF-CEC44BB1369E}" type="parTrans" cxnId="{18405850-AA33-4C78-A3DD-B22D4B176C88}">
      <dgm:prSet/>
      <dgm:spPr/>
      <dgm:t>
        <a:bodyPr/>
        <a:lstStyle/>
        <a:p>
          <a:endParaRPr lang="en-US">
            <a:latin typeface="+mn-lt"/>
          </a:endParaRPr>
        </a:p>
      </dgm:t>
    </dgm:pt>
    <dgm:pt modelId="{D98E4AF4-809E-44C0-AB4A-AB32F6615BD6}" type="sibTrans" cxnId="{18405850-AA33-4C78-A3DD-B22D4B176C88}">
      <dgm:prSet/>
      <dgm:spPr/>
      <dgm:t>
        <a:bodyPr/>
        <a:lstStyle/>
        <a:p>
          <a:endParaRPr lang="en-US">
            <a:latin typeface="+mn-lt"/>
          </a:endParaRPr>
        </a:p>
      </dgm:t>
    </dgm:pt>
    <dgm:pt modelId="{805E546B-E6F4-4E8A-B076-2F75D3706972}">
      <dgm:prSet phldrT="[Text]"/>
      <dgm:spPr/>
      <dgm:t>
        <a:bodyPr/>
        <a:lstStyle/>
        <a:p>
          <a:r>
            <a:rPr lang="en-US" dirty="0">
              <a:latin typeface="+mn-lt"/>
            </a:rPr>
            <a:t>Notifications and alarms for news, stock reports, etc. </a:t>
          </a:r>
        </a:p>
      </dgm:t>
    </dgm:pt>
    <dgm:pt modelId="{7E81177F-2CCD-42B7-B740-FD885A383B39}" type="parTrans" cxnId="{58292F20-C6A3-46E9-AE9B-7FD3CDB1A690}">
      <dgm:prSet/>
      <dgm:spPr/>
      <dgm:t>
        <a:bodyPr/>
        <a:lstStyle/>
        <a:p>
          <a:endParaRPr lang="en-US">
            <a:latin typeface="+mn-lt"/>
          </a:endParaRPr>
        </a:p>
      </dgm:t>
    </dgm:pt>
    <dgm:pt modelId="{0A1BD920-6C75-4EAC-B3F4-7D929DDDB3ED}" type="sibTrans" cxnId="{58292F20-C6A3-46E9-AE9B-7FD3CDB1A690}">
      <dgm:prSet/>
      <dgm:spPr/>
      <dgm:t>
        <a:bodyPr/>
        <a:lstStyle/>
        <a:p>
          <a:endParaRPr lang="en-US">
            <a:latin typeface="+mn-lt"/>
          </a:endParaRPr>
        </a:p>
      </dgm:t>
    </dgm:pt>
    <dgm:pt modelId="{E8E239D1-4C95-495C-809E-244624CE94A4}">
      <dgm:prSet phldrT="[Text]"/>
      <dgm:spPr/>
      <dgm:t>
        <a:bodyPr/>
        <a:lstStyle/>
        <a:p>
          <a:r>
            <a:rPr lang="en-US" dirty="0">
              <a:latin typeface="+mn-lt"/>
            </a:rPr>
            <a:t>Investors may need some additional help;</a:t>
          </a:r>
        </a:p>
      </dgm:t>
    </dgm:pt>
    <dgm:pt modelId="{49D1723E-054F-4CCC-BBB4-55AE8319C2CE}" type="parTrans" cxnId="{0B3F1578-3D23-48DA-9A10-8792BF103D3F}">
      <dgm:prSet/>
      <dgm:spPr/>
      <dgm:t>
        <a:bodyPr/>
        <a:lstStyle/>
        <a:p>
          <a:endParaRPr lang="en-US">
            <a:latin typeface="+mn-lt"/>
          </a:endParaRPr>
        </a:p>
      </dgm:t>
    </dgm:pt>
    <dgm:pt modelId="{004094C7-8B16-4F49-8995-098C76A667E2}" type="sibTrans" cxnId="{0B3F1578-3D23-48DA-9A10-8792BF103D3F}">
      <dgm:prSet/>
      <dgm:spPr/>
      <dgm:t>
        <a:bodyPr/>
        <a:lstStyle/>
        <a:p>
          <a:endParaRPr lang="en-US">
            <a:latin typeface="+mn-lt"/>
          </a:endParaRPr>
        </a:p>
      </dgm:t>
    </dgm:pt>
    <dgm:pt modelId="{BC97E1D8-A46E-4F76-994B-5F7B71B24565}">
      <dgm:prSet phldrT="[Text]"/>
      <dgm:spPr/>
      <dgm:t>
        <a:bodyPr/>
        <a:lstStyle/>
        <a:p>
          <a:endParaRPr lang="en-US" dirty="0">
            <a:latin typeface="+mn-lt"/>
          </a:endParaRPr>
        </a:p>
      </dgm:t>
    </dgm:pt>
    <dgm:pt modelId="{2A1FB366-CBCB-4E14-AB73-87BD6FD47777}" type="parTrans" cxnId="{CB11C7F7-7A54-4867-9974-B609F18DC3AD}">
      <dgm:prSet/>
      <dgm:spPr/>
      <dgm:t>
        <a:bodyPr/>
        <a:lstStyle/>
        <a:p>
          <a:endParaRPr lang="en-US"/>
        </a:p>
      </dgm:t>
    </dgm:pt>
    <dgm:pt modelId="{6D761E0E-85B2-4AC5-A589-6BFAE3CF6DEC}" type="sibTrans" cxnId="{CB11C7F7-7A54-4867-9974-B609F18DC3AD}">
      <dgm:prSet/>
      <dgm:spPr/>
      <dgm:t>
        <a:bodyPr/>
        <a:lstStyle/>
        <a:p>
          <a:endParaRPr lang="en-US"/>
        </a:p>
      </dgm:t>
    </dgm:pt>
    <dgm:pt modelId="{AE4C8626-68F0-46B2-B904-E22A4A93CDED}" type="pres">
      <dgm:prSet presAssocID="{25D5B660-BE52-4442-B3AF-9E6113C72FEA}" presName="Name0" presStyleCnt="0">
        <dgm:presLayoutVars>
          <dgm:dir/>
          <dgm:animLvl val="lvl"/>
          <dgm:resizeHandles/>
        </dgm:presLayoutVars>
      </dgm:prSet>
      <dgm:spPr/>
    </dgm:pt>
    <dgm:pt modelId="{6E549F1B-5DC5-4FCA-9C74-B07A8F43DF2A}" type="pres">
      <dgm:prSet presAssocID="{34BD318A-3245-4A9A-B9A7-E1295A24B85B}" presName="linNode" presStyleCnt="0"/>
      <dgm:spPr/>
    </dgm:pt>
    <dgm:pt modelId="{C911ACBA-4CC5-46C5-8D50-B05EF803327B}" type="pres">
      <dgm:prSet presAssocID="{34BD318A-3245-4A9A-B9A7-E1295A24B85B}" presName="parentShp" presStyleLbl="node1" presStyleIdx="0" presStyleCnt="2">
        <dgm:presLayoutVars>
          <dgm:bulletEnabled val="1"/>
        </dgm:presLayoutVars>
      </dgm:prSet>
      <dgm:spPr/>
    </dgm:pt>
    <dgm:pt modelId="{5EA7443C-F49E-4E75-AEBB-0FD87E20545F}" type="pres">
      <dgm:prSet presAssocID="{34BD318A-3245-4A9A-B9A7-E1295A24B85B}" presName="childShp" presStyleLbl="bgAccFollowNode1" presStyleIdx="0" presStyleCnt="2">
        <dgm:presLayoutVars>
          <dgm:bulletEnabled val="1"/>
        </dgm:presLayoutVars>
      </dgm:prSet>
      <dgm:spPr/>
    </dgm:pt>
    <dgm:pt modelId="{45E48937-528B-487D-8E5C-CC363CC71DC6}" type="pres">
      <dgm:prSet presAssocID="{08B0A5A8-5692-4CAA-8A2B-CC07D40FA277}" presName="spacing" presStyleCnt="0"/>
      <dgm:spPr/>
    </dgm:pt>
    <dgm:pt modelId="{62E338C3-BA92-4B80-8FFA-67BA927CE173}" type="pres">
      <dgm:prSet presAssocID="{CA90D82A-CCA8-4AD8-9A92-EF68ADCA8679}" presName="linNode" presStyleCnt="0"/>
      <dgm:spPr/>
    </dgm:pt>
    <dgm:pt modelId="{A8AEA4F2-0EA1-45AD-AED9-EC670E7DA844}" type="pres">
      <dgm:prSet presAssocID="{CA90D82A-CCA8-4AD8-9A92-EF68ADCA8679}" presName="parentShp" presStyleLbl="node1" presStyleIdx="1" presStyleCnt="2" custLinFactNeighborY="661">
        <dgm:presLayoutVars>
          <dgm:bulletEnabled val="1"/>
        </dgm:presLayoutVars>
      </dgm:prSet>
      <dgm:spPr/>
    </dgm:pt>
    <dgm:pt modelId="{B3632B41-6F86-4F55-A5A1-A3AEA1C14890}" type="pres">
      <dgm:prSet presAssocID="{CA90D82A-CCA8-4AD8-9A92-EF68ADCA8679}" presName="childShp" presStyleLbl="bgAccFollowNode1" presStyleIdx="1" presStyleCnt="2" custLinFactNeighborY="-1271">
        <dgm:presLayoutVars>
          <dgm:bulletEnabled val="1"/>
        </dgm:presLayoutVars>
      </dgm:prSet>
      <dgm:spPr/>
    </dgm:pt>
  </dgm:ptLst>
  <dgm:cxnLst>
    <dgm:cxn modelId="{7241341A-ED80-47BE-9EE5-0F287296938B}" srcId="{34BD318A-3245-4A9A-B9A7-E1295A24B85B}" destId="{404A6D86-4737-4B06-9CB4-C3E2171D5DF3}" srcOrd="1" destOrd="0" parTransId="{02D1E863-6AA2-4647-8896-88E1FB3280B2}" sibTransId="{1A33A7D2-A0E1-4D9B-AFF0-602F7B99D406}"/>
    <dgm:cxn modelId="{58292F20-C6A3-46E9-AE9B-7FD3CDB1A690}" srcId="{34BD318A-3245-4A9A-B9A7-E1295A24B85B}" destId="{805E546B-E6F4-4E8A-B076-2F75D3706972}" srcOrd="2" destOrd="0" parTransId="{7E81177F-2CCD-42B7-B740-FD885A383B39}" sibTransId="{0A1BD920-6C75-4EAC-B3F4-7D929DDDB3ED}"/>
    <dgm:cxn modelId="{300C4423-1D36-479A-9AA0-14E1B3C989B3}" type="presOf" srcId="{805E546B-E6F4-4E8A-B076-2F75D3706972}" destId="{5EA7443C-F49E-4E75-AEBB-0FD87E20545F}" srcOrd="0" destOrd="2" presId="urn:microsoft.com/office/officeart/2005/8/layout/vList6"/>
    <dgm:cxn modelId="{278D482B-512B-42FD-940A-7855D8A56BE3}" type="presOf" srcId="{404A6D86-4737-4B06-9CB4-C3E2171D5DF3}" destId="{5EA7443C-F49E-4E75-AEBB-0FD87E20545F}" srcOrd="0" destOrd="1" presId="urn:microsoft.com/office/officeart/2005/8/layout/vList6"/>
    <dgm:cxn modelId="{9BF29933-4D72-4F7F-B0BA-A1EA18EE2D04}" type="presOf" srcId="{BC97E1D8-A46E-4F76-994B-5F7B71B24565}" destId="{B3632B41-6F86-4F55-A5A1-A3AEA1C14890}" srcOrd="0" destOrd="0" presId="urn:microsoft.com/office/officeart/2005/8/layout/vList6"/>
    <dgm:cxn modelId="{B7A98A3A-89CB-48A7-B323-A2C59B0924CF}" type="presOf" srcId="{EFB8FA7A-D9ED-4C83-A538-0B412379E9E4}" destId="{5EA7443C-F49E-4E75-AEBB-0FD87E20545F}" srcOrd="0" destOrd="0" presId="urn:microsoft.com/office/officeart/2005/8/layout/vList6"/>
    <dgm:cxn modelId="{9845603B-48C8-40F7-BB93-11CF88DAE3B0}" srcId="{34BD318A-3245-4A9A-B9A7-E1295A24B85B}" destId="{EFB8FA7A-D9ED-4C83-A538-0B412379E9E4}" srcOrd="0" destOrd="0" parTransId="{6FCAC275-20BB-4B16-BFC3-E9B185092AF7}" sibTransId="{F7BF83C0-8015-4B24-91F3-B7B9AC92A42E}"/>
    <dgm:cxn modelId="{B3EC4546-FD26-4ABF-911A-9DE99FE7FEC2}" type="presOf" srcId="{0CD7EA1E-4662-4EE1-8E56-E7EB2826136B}" destId="{B3632B41-6F86-4F55-A5A1-A3AEA1C14890}" srcOrd="0" destOrd="2" presId="urn:microsoft.com/office/officeart/2005/8/layout/vList6"/>
    <dgm:cxn modelId="{108A9448-0D4D-4940-AE5F-6A251D0AAAF0}" type="presOf" srcId="{E8E239D1-4C95-495C-809E-244624CE94A4}" destId="{B3632B41-6F86-4F55-A5A1-A3AEA1C14890}" srcOrd="0" destOrd="1" presId="urn:microsoft.com/office/officeart/2005/8/layout/vList6"/>
    <dgm:cxn modelId="{18405850-AA33-4C78-A3DD-B22D4B176C88}" srcId="{CA90D82A-CCA8-4AD8-9A92-EF68ADCA8679}" destId="{0CD7EA1E-4662-4EE1-8E56-E7EB2826136B}" srcOrd="2" destOrd="0" parTransId="{3C1DE18B-868B-4719-B9FF-CEC44BB1369E}" sibTransId="{D98E4AF4-809E-44C0-AB4A-AB32F6615BD6}"/>
    <dgm:cxn modelId="{0B3F1578-3D23-48DA-9A10-8792BF103D3F}" srcId="{CA90D82A-CCA8-4AD8-9A92-EF68ADCA8679}" destId="{E8E239D1-4C95-495C-809E-244624CE94A4}" srcOrd="1" destOrd="0" parTransId="{49D1723E-054F-4CCC-BBB4-55AE8319C2CE}" sibTransId="{004094C7-8B16-4F49-8995-098C76A667E2}"/>
    <dgm:cxn modelId="{4EC13AB0-83F3-473C-A618-B90193DA2687}" type="presOf" srcId="{25D5B660-BE52-4442-B3AF-9E6113C72FEA}" destId="{AE4C8626-68F0-46B2-B904-E22A4A93CDED}" srcOrd="0" destOrd="0" presId="urn:microsoft.com/office/officeart/2005/8/layout/vList6"/>
    <dgm:cxn modelId="{04DB25D6-98D8-4214-A1A0-BCCA52CDD923}" srcId="{25D5B660-BE52-4442-B3AF-9E6113C72FEA}" destId="{34BD318A-3245-4A9A-B9A7-E1295A24B85B}" srcOrd="0" destOrd="0" parTransId="{5E154986-17BE-44D4-A25D-86379EF4B84D}" sibTransId="{08B0A5A8-5692-4CAA-8A2B-CC07D40FA277}"/>
    <dgm:cxn modelId="{7A7187E1-DEBD-4BA4-B0D4-D9C8AD0DE39A}" type="presOf" srcId="{CA90D82A-CCA8-4AD8-9A92-EF68ADCA8679}" destId="{A8AEA4F2-0EA1-45AD-AED9-EC670E7DA844}" srcOrd="0" destOrd="0" presId="urn:microsoft.com/office/officeart/2005/8/layout/vList6"/>
    <dgm:cxn modelId="{032453ED-291B-4104-A752-D19FB2E8B5B5}" type="presOf" srcId="{34BD318A-3245-4A9A-B9A7-E1295A24B85B}" destId="{C911ACBA-4CC5-46C5-8D50-B05EF803327B}" srcOrd="0" destOrd="0" presId="urn:microsoft.com/office/officeart/2005/8/layout/vList6"/>
    <dgm:cxn modelId="{F19DBDEF-516A-4D65-9761-855E1AD5DD52}" srcId="{25D5B660-BE52-4442-B3AF-9E6113C72FEA}" destId="{CA90D82A-CCA8-4AD8-9A92-EF68ADCA8679}" srcOrd="1" destOrd="0" parTransId="{E1B5DA9A-2A7A-4B7B-A0C7-3E84FADEAB25}" sibTransId="{DABD1F79-BA12-428B-AE7D-6AB4502092AC}"/>
    <dgm:cxn modelId="{CB11C7F7-7A54-4867-9974-B609F18DC3AD}" srcId="{CA90D82A-CCA8-4AD8-9A92-EF68ADCA8679}" destId="{BC97E1D8-A46E-4F76-994B-5F7B71B24565}" srcOrd="0" destOrd="0" parTransId="{2A1FB366-CBCB-4E14-AB73-87BD6FD47777}" sibTransId="{6D761E0E-85B2-4AC5-A589-6BFAE3CF6DEC}"/>
    <dgm:cxn modelId="{AF025929-D8CA-401F-A738-014112F0CD11}" type="presParOf" srcId="{AE4C8626-68F0-46B2-B904-E22A4A93CDED}" destId="{6E549F1B-5DC5-4FCA-9C74-B07A8F43DF2A}" srcOrd="0" destOrd="0" presId="urn:microsoft.com/office/officeart/2005/8/layout/vList6"/>
    <dgm:cxn modelId="{4E313642-9719-4659-9ACE-EEE9D78674E0}" type="presParOf" srcId="{6E549F1B-5DC5-4FCA-9C74-B07A8F43DF2A}" destId="{C911ACBA-4CC5-46C5-8D50-B05EF803327B}" srcOrd="0" destOrd="0" presId="urn:microsoft.com/office/officeart/2005/8/layout/vList6"/>
    <dgm:cxn modelId="{FEB6D2BE-100F-49FB-902B-3343D1B75E55}" type="presParOf" srcId="{6E549F1B-5DC5-4FCA-9C74-B07A8F43DF2A}" destId="{5EA7443C-F49E-4E75-AEBB-0FD87E20545F}" srcOrd="1" destOrd="0" presId="urn:microsoft.com/office/officeart/2005/8/layout/vList6"/>
    <dgm:cxn modelId="{6FB39E38-397C-4289-9BDA-DD56C119DFF9}" type="presParOf" srcId="{AE4C8626-68F0-46B2-B904-E22A4A93CDED}" destId="{45E48937-528B-487D-8E5C-CC363CC71DC6}" srcOrd="1" destOrd="0" presId="urn:microsoft.com/office/officeart/2005/8/layout/vList6"/>
    <dgm:cxn modelId="{CE717B66-F8E4-4E98-8551-E1F02CE3BC4E}" type="presParOf" srcId="{AE4C8626-68F0-46B2-B904-E22A4A93CDED}" destId="{62E338C3-BA92-4B80-8FFA-67BA927CE173}" srcOrd="2" destOrd="0" presId="urn:microsoft.com/office/officeart/2005/8/layout/vList6"/>
    <dgm:cxn modelId="{E3C62E4E-A621-4FEE-AD14-D76CD62363AC}" type="presParOf" srcId="{62E338C3-BA92-4B80-8FFA-67BA927CE173}" destId="{A8AEA4F2-0EA1-45AD-AED9-EC670E7DA844}" srcOrd="0" destOrd="0" presId="urn:microsoft.com/office/officeart/2005/8/layout/vList6"/>
    <dgm:cxn modelId="{912C96C0-3845-4746-A350-05C5A5E79900}" type="presParOf" srcId="{62E338C3-BA92-4B80-8FFA-67BA927CE173}" destId="{B3632B41-6F86-4F55-A5A1-A3AEA1C14890}"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8AF8D3-081A-46AD-A9CD-C0D4D8DF9C6E}">
      <dsp:nvSpPr>
        <dsp:cNvPr id="0" name=""/>
        <dsp:cNvSpPr/>
      </dsp:nvSpPr>
      <dsp:spPr>
        <a:xfrm>
          <a:off x="3286" y="14496"/>
          <a:ext cx="3203971" cy="89280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ctr" defTabSz="1377950">
            <a:lnSpc>
              <a:spcPct val="90000"/>
            </a:lnSpc>
            <a:spcBef>
              <a:spcPct val="0"/>
            </a:spcBef>
            <a:spcAft>
              <a:spcPct val="35000"/>
            </a:spcAft>
            <a:buNone/>
          </a:pPr>
          <a:r>
            <a:rPr lang="en-US" sz="3100" kern="1200" dirty="0"/>
            <a:t>CSE</a:t>
          </a:r>
        </a:p>
      </dsp:txBody>
      <dsp:txXfrm>
        <a:off x="3286" y="14496"/>
        <a:ext cx="3203971" cy="892800"/>
      </dsp:txXfrm>
    </dsp:sp>
    <dsp:sp modelId="{D91FFB4E-75FB-43F6-920B-1542B01F46DD}">
      <dsp:nvSpPr>
        <dsp:cNvPr id="0" name=""/>
        <dsp:cNvSpPr/>
      </dsp:nvSpPr>
      <dsp:spPr>
        <a:xfrm>
          <a:off x="3286" y="907296"/>
          <a:ext cx="3203971" cy="3659085"/>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ctr" defTabSz="800100">
            <a:lnSpc>
              <a:spcPct val="90000"/>
            </a:lnSpc>
            <a:spcBef>
              <a:spcPct val="0"/>
            </a:spcBef>
            <a:spcAft>
              <a:spcPct val="15000"/>
            </a:spcAft>
            <a:buChar char="•"/>
          </a:pPr>
          <a:r>
            <a:rPr lang="en-US" sz="1800" kern="1200" dirty="0"/>
            <a:t>Automated trading system in the name of CHITTRA was introduced on June 1998;</a:t>
          </a:r>
        </a:p>
        <a:p>
          <a:pPr marL="171450" lvl="1" indent="-171450" algn="ctr" defTabSz="800100">
            <a:lnSpc>
              <a:spcPct val="90000"/>
            </a:lnSpc>
            <a:spcBef>
              <a:spcPct val="0"/>
            </a:spcBef>
            <a:spcAft>
              <a:spcPct val="15000"/>
            </a:spcAft>
            <a:buChar char="•"/>
          </a:pPr>
          <a:r>
            <a:rPr lang="en-US" sz="1800" kern="1200"/>
            <a:t>Much awaited Next Generation Trading system (NGTS) was launched on October 20, 2011;</a:t>
          </a:r>
          <a:endParaRPr lang="en-US" sz="1800" kern="1200" dirty="0"/>
        </a:p>
        <a:p>
          <a:pPr marL="171450" lvl="1" indent="-171450" algn="ctr" defTabSz="800100">
            <a:lnSpc>
              <a:spcPct val="90000"/>
            </a:lnSpc>
            <a:spcBef>
              <a:spcPct val="0"/>
            </a:spcBef>
            <a:spcAft>
              <a:spcPct val="15000"/>
            </a:spcAft>
            <a:buChar char="•"/>
          </a:pPr>
          <a:r>
            <a:rPr lang="en-US" sz="1800" kern="1200"/>
            <a:t>CSE Internet Trading System for the investors is available;</a:t>
          </a:r>
          <a:endParaRPr lang="en-US" sz="1800" kern="1200" dirty="0"/>
        </a:p>
        <a:p>
          <a:pPr marL="171450" lvl="1" indent="-171450" algn="ctr" defTabSz="800100">
            <a:lnSpc>
              <a:spcPct val="90000"/>
            </a:lnSpc>
            <a:spcBef>
              <a:spcPct val="0"/>
            </a:spcBef>
            <a:spcAft>
              <a:spcPct val="15000"/>
            </a:spcAft>
            <a:buChar char="•"/>
          </a:pPr>
          <a:r>
            <a:rPr lang="en-US" sz="1800" kern="1200"/>
            <a:t>CSE Mobile Application CHITRA and CSE Mobile Application CSE Cloud are now available.</a:t>
          </a:r>
          <a:endParaRPr lang="en-US" sz="1800" kern="1200" dirty="0"/>
        </a:p>
      </dsp:txBody>
      <dsp:txXfrm>
        <a:off x="3286" y="907296"/>
        <a:ext cx="3203971" cy="3659085"/>
      </dsp:txXfrm>
    </dsp:sp>
    <dsp:sp modelId="{33B4046C-1A0C-4354-B55A-AF6EC74E3BC5}">
      <dsp:nvSpPr>
        <dsp:cNvPr id="0" name=""/>
        <dsp:cNvSpPr/>
      </dsp:nvSpPr>
      <dsp:spPr>
        <a:xfrm>
          <a:off x="3655813" y="14496"/>
          <a:ext cx="3203971" cy="8928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ctr" defTabSz="1377950">
            <a:lnSpc>
              <a:spcPct val="90000"/>
            </a:lnSpc>
            <a:spcBef>
              <a:spcPct val="0"/>
            </a:spcBef>
            <a:spcAft>
              <a:spcPct val="35000"/>
            </a:spcAft>
            <a:buNone/>
          </a:pPr>
          <a:r>
            <a:rPr lang="en-US" sz="3100" kern="1200" dirty="0"/>
            <a:t>DSE</a:t>
          </a:r>
        </a:p>
      </dsp:txBody>
      <dsp:txXfrm>
        <a:off x="3655813" y="14496"/>
        <a:ext cx="3203971" cy="892800"/>
      </dsp:txXfrm>
    </dsp:sp>
    <dsp:sp modelId="{0CA391BE-3B69-4E59-AC24-43C3A6E2A161}">
      <dsp:nvSpPr>
        <dsp:cNvPr id="0" name=""/>
        <dsp:cNvSpPr/>
      </dsp:nvSpPr>
      <dsp:spPr>
        <a:xfrm>
          <a:off x="3655813" y="907296"/>
          <a:ext cx="3203971" cy="3659085"/>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ctr" defTabSz="889000">
            <a:lnSpc>
              <a:spcPct val="90000"/>
            </a:lnSpc>
            <a:spcBef>
              <a:spcPct val="0"/>
            </a:spcBef>
            <a:spcAft>
              <a:spcPct val="15000"/>
            </a:spcAft>
            <a:buChar char="•"/>
          </a:pPr>
          <a:r>
            <a:rPr lang="en-US" sz="2000" kern="1200" dirty="0"/>
            <a:t>DSE launched its next generation trading platform on December 11, 2014;</a:t>
          </a:r>
        </a:p>
        <a:p>
          <a:pPr marL="228600" lvl="1" indent="-228600" algn="ctr" defTabSz="889000">
            <a:lnSpc>
              <a:spcPct val="90000"/>
            </a:lnSpc>
            <a:spcBef>
              <a:spcPct val="0"/>
            </a:spcBef>
            <a:spcAft>
              <a:spcPct val="15000"/>
            </a:spcAft>
            <a:buChar char="•"/>
          </a:pPr>
          <a:r>
            <a:rPr lang="en-US" sz="2000" kern="1200" dirty="0"/>
            <a:t>DSE-Mobile, an application developed by </a:t>
          </a:r>
          <a:r>
            <a:rPr lang="en-US" sz="2000" kern="1200" dirty="0" err="1"/>
            <a:t>FlexTrade</a:t>
          </a:r>
          <a:r>
            <a:rPr lang="en-US" sz="2000" kern="1200" dirty="0"/>
            <a:t> systems, is available.</a:t>
          </a:r>
        </a:p>
        <a:p>
          <a:pPr marL="228600" lvl="1" indent="-228600" algn="ctr" defTabSz="889000">
            <a:lnSpc>
              <a:spcPct val="90000"/>
            </a:lnSpc>
            <a:spcBef>
              <a:spcPct val="0"/>
            </a:spcBef>
            <a:spcAft>
              <a:spcPct val="15000"/>
            </a:spcAft>
            <a:buChar char="•"/>
          </a:pPr>
          <a:endParaRPr lang="en-US" sz="2000" kern="1200" dirty="0"/>
        </a:p>
      </dsp:txBody>
      <dsp:txXfrm>
        <a:off x="3655813" y="907296"/>
        <a:ext cx="3203971" cy="3659085"/>
      </dsp:txXfrm>
    </dsp:sp>
    <dsp:sp modelId="{26C36514-ECE9-49D5-9D17-B40212AD20EC}">
      <dsp:nvSpPr>
        <dsp:cNvPr id="0" name=""/>
        <dsp:cNvSpPr/>
      </dsp:nvSpPr>
      <dsp:spPr>
        <a:xfrm>
          <a:off x="7308341" y="14496"/>
          <a:ext cx="3203971" cy="892800"/>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ctr" defTabSz="1377950">
            <a:lnSpc>
              <a:spcPct val="90000"/>
            </a:lnSpc>
            <a:spcBef>
              <a:spcPct val="0"/>
            </a:spcBef>
            <a:spcAft>
              <a:spcPct val="35000"/>
            </a:spcAft>
            <a:buNone/>
          </a:pPr>
          <a:r>
            <a:rPr lang="en-US" sz="3100" kern="1200" dirty="0"/>
            <a:t>CDBL</a:t>
          </a:r>
        </a:p>
      </dsp:txBody>
      <dsp:txXfrm>
        <a:off x="7308341" y="14496"/>
        <a:ext cx="3203971" cy="892800"/>
      </dsp:txXfrm>
    </dsp:sp>
    <dsp:sp modelId="{8A51CFB7-252F-47B6-A24C-AEC48B25AC72}">
      <dsp:nvSpPr>
        <dsp:cNvPr id="0" name=""/>
        <dsp:cNvSpPr/>
      </dsp:nvSpPr>
      <dsp:spPr>
        <a:xfrm>
          <a:off x="7308341" y="907296"/>
          <a:ext cx="3203971" cy="3659085"/>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ctr" defTabSz="889000">
            <a:lnSpc>
              <a:spcPct val="90000"/>
            </a:lnSpc>
            <a:spcBef>
              <a:spcPct val="0"/>
            </a:spcBef>
            <a:spcAft>
              <a:spcPct val="15000"/>
            </a:spcAft>
            <a:buChar char="•"/>
          </a:pPr>
          <a:r>
            <a:rPr lang="en-US" sz="2000" kern="1200" dirty="0"/>
            <a:t>Central Depository Bangladesh Limited incorporated in 2000 and came into operation in 2003. </a:t>
          </a:r>
        </a:p>
      </dsp:txBody>
      <dsp:txXfrm>
        <a:off x="7308341" y="907296"/>
        <a:ext cx="3203971" cy="36590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94CEF1-9CC2-4147-9E7F-034F091B7676}">
      <dsp:nvSpPr>
        <dsp:cNvPr id="0" name=""/>
        <dsp:cNvSpPr/>
      </dsp:nvSpPr>
      <dsp:spPr>
        <a:xfrm>
          <a:off x="3953" y="743894"/>
          <a:ext cx="2377306" cy="9509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0" i="0" u="none" strike="noStrike" kern="1200" baseline="0" dirty="0">
              <a:solidFill>
                <a:schemeClr val="bg1"/>
              </a:solidFill>
            </a:rPr>
            <a:t>Influenza</a:t>
          </a:r>
          <a:endParaRPr lang="en-US" sz="1900" kern="1200" dirty="0">
            <a:solidFill>
              <a:schemeClr val="bg1"/>
            </a:solidFill>
          </a:endParaRPr>
        </a:p>
      </dsp:txBody>
      <dsp:txXfrm>
        <a:off x="3953" y="743894"/>
        <a:ext cx="2377306" cy="950922"/>
      </dsp:txXfrm>
    </dsp:sp>
    <dsp:sp modelId="{69EEA720-AFA4-43F9-A3AE-FCAE1FE6789F}">
      <dsp:nvSpPr>
        <dsp:cNvPr id="0" name=""/>
        <dsp:cNvSpPr/>
      </dsp:nvSpPr>
      <dsp:spPr>
        <a:xfrm>
          <a:off x="29985" y="1778754"/>
          <a:ext cx="2377306" cy="16588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ctr" defTabSz="844550">
            <a:lnSpc>
              <a:spcPct val="90000"/>
            </a:lnSpc>
            <a:spcBef>
              <a:spcPct val="0"/>
            </a:spcBef>
            <a:spcAft>
              <a:spcPct val="15000"/>
            </a:spcAft>
            <a:buChar char="•"/>
          </a:pPr>
          <a:r>
            <a:rPr lang="en-US" sz="1900" b="0" i="0" u="none" strike="noStrike" kern="1200" baseline="0" dirty="0">
              <a:solidFill>
                <a:srgbClr val="C00000"/>
              </a:solidFill>
            </a:rPr>
            <a:t>5% gross domestic product </a:t>
          </a:r>
          <a:r>
            <a:rPr lang="en-US" sz="1900" b="0" i="0" u="none" strike="noStrike" kern="1200" baseline="0" dirty="0"/>
            <a:t>(GDP) of the US was reduced</a:t>
          </a:r>
          <a:endParaRPr lang="en-US" sz="1900" kern="1200" dirty="0"/>
        </a:p>
      </dsp:txBody>
      <dsp:txXfrm>
        <a:off x="29985" y="1778754"/>
        <a:ext cx="2377306" cy="1658841"/>
      </dsp:txXfrm>
    </dsp:sp>
    <dsp:sp modelId="{DF62896C-5D34-4245-89CC-E94338D3FC32}">
      <dsp:nvSpPr>
        <dsp:cNvPr id="0" name=""/>
        <dsp:cNvSpPr/>
      </dsp:nvSpPr>
      <dsp:spPr>
        <a:xfrm>
          <a:off x="2714082" y="685279"/>
          <a:ext cx="2377306" cy="1149855"/>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0" i="0" u="none" strike="noStrike" kern="1200" baseline="0" dirty="0">
              <a:solidFill>
                <a:schemeClr val="bg1"/>
              </a:solidFill>
            </a:rPr>
            <a:t>Ebola</a:t>
          </a:r>
          <a:endParaRPr lang="en-US" sz="1900" kern="1200" dirty="0">
            <a:solidFill>
              <a:schemeClr val="bg1"/>
            </a:solidFill>
          </a:endParaRPr>
        </a:p>
      </dsp:txBody>
      <dsp:txXfrm>
        <a:off x="2714082" y="685279"/>
        <a:ext cx="2377306" cy="1149855"/>
      </dsp:txXfrm>
    </dsp:sp>
    <dsp:sp modelId="{1BE78018-11EA-432A-A65D-5D4FC3BBE69A}">
      <dsp:nvSpPr>
        <dsp:cNvPr id="0" name=""/>
        <dsp:cNvSpPr/>
      </dsp:nvSpPr>
      <dsp:spPr>
        <a:xfrm>
          <a:off x="2714082" y="1744550"/>
          <a:ext cx="2377306" cy="16588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ctr" defTabSz="844550">
            <a:lnSpc>
              <a:spcPct val="90000"/>
            </a:lnSpc>
            <a:spcBef>
              <a:spcPct val="0"/>
            </a:spcBef>
            <a:spcAft>
              <a:spcPct val="15000"/>
            </a:spcAft>
            <a:buChar char="•"/>
          </a:pPr>
          <a:r>
            <a:rPr lang="en-US" sz="1900" b="0" i="0" u="none" strike="noStrike" kern="1200" baseline="0" dirty="0"/>
            <a:t>US encountered a </a:t>
          </a:r>
          <a:r>
            <a:rPr lang="en-US" sz="1900" b="0" i="0" u="none" strike="noStrike" kern="1200" baseline="0" dirty="0">
              <a:solidFill>
                <a:srgbClr val="C00000"/>
              </a:solidFill>
            </a:rPr>
            <a:t>deficit of USD53 billion</a:t>
          </a:r>
          <a:endParaRPr lang="en-US" sz="1900" kern="1200" dirty="0"/>
        </a:p>
      </dsp:txBody>
      <dsp:txXfrm>
        <a:off x="2714082" y="1744550"/>
        <a:ext cx="2377306" cy="1658841"/>
      </dsp:txXfrm>
    </dsp:sp>
    <dsp:sp modelId="{CC61A5FC-E976-4115-9A72-438435A817C8}">
      <dsp:nvSpPr>
        <dsp:cNvPr id="0" name=""/>
        <dsp:cNvSpPr/>
      </dsp:nvSpPr>
      <dsp:spPr>
        <a:xfrm>
          <a:off x="5432722" y="743894"/>
          <a:ext cx="2377306" cy="9509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0" i="0" u="none" strike="noStrike" kern="1200" baseline="0" dirty="0"/>
            <a:t>The Severe Acute Respiratory Syndrome (SARS)</a:t>
          </a:r>
          <a:endParaRPr lang="en-US" sz="1900" kern="1200" dirty="0"/>
        </a:p>
      </dsp:txBody>
      <dsp:txXfrm>
        <a:off x="5432722" y="743894"/>
        <a:ext cx="2377306" cy="950922"/>
      </dsp:txXfrm>
    </dsp:sp>
    <dsp:sp modelId="{39F34CC2-50AE-4C30-A39A-42ABEB083BA2}">
      <dsp:nvSpPr>
        <dsp:cNvPr id="0" name=""/>
        <dsp:cNvSpPr/>
      </dsp:nvSpPr>
      <dsp:spPr>
        <a:xfrm>
          <a:off x="5424211" y="1694816"/>
          <a:ext cx="2377306" cy="16588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ctr" defTabSz="844550">
            <a:lnSpc>
              <a:spcPct val="90000"/>
            </a:lnSpc>
            <a:spcBef>
              <a:spcPct val="0"/>
            </a:spcBef>
            <a:spcAft>
              <a:spcPct val="15000"/>
            </a:spcAft>
            <a:buChar char="•"/>
          </a:pPr>
          <a:r>
            <a:rPr lang="en-US" sz="1900" b="0" i="0" u="none" strike="noStrike" kern="1200" baseline="0" dirty="0">
              <a:solidFill>
                <a:srgbClr val="C00000"/>
              </a:solidFill>
            </a:rPr>
            <a:t>1% drop in China’s GDP </a:t>
          </a:r>
          <a:endParaRPr lang="en-US" sz="1900" kern="1200" dirty="0"/>
        </a:p>
        <a:p>
          <a:pPr marL="171450" lvl="1" indent="-171450" algn="ctr" defTabSz="844550">
            <a:lnSpc>
              <a:spcPct val="90000"/>
            </a:lnSpc>
            <a:spcBef>
              <a:spcPct val="0"/>
            </a:spcBef>
            <a:spcAft>
              <a:spcPct val="15000"/>
            </a:spcAft>
            <a:buChar char="•"/>
          </a:pPr>
          <a:r>
            <a:rPr lang="en-US" sz="1900" b="0" i="0" u="none" strike="noStrike" kern="1200" baseline="0" dirty="0"/>
            <a:t>Economic damage of </a:t>
          </a:r>
          <a:r>
            <a:rPr lang="en-US" sz="1900" b="0" i="0" u="none" strike="noStrike" kern="1200" baseline="0" dirty="0">
              <a:solidFill>
                <a:srgbClr val="C00000"/>
              </a:solidFill>
            </a:rPr>
            <a:t>USD54 billion worldwide</a:t>
          </a:r>
          <a:endParaRPr lang="en-US" sz="1900" kern="1200" dirty="0"/>
        </a:p>
      </dsp:txBody>
      <dsp:txXfrm>
        <a:off x="5424211" y="1694816"/>
        <a:ext cx="2377306" cy="1658841"/>
      </dsp:txXfrm>
    </dsp:sp>
    <dsp:sp modelId="{BCCA76C0-098D-4693-9959-F28B926A6627}">
      <dsp:nvSpPr>
        <dsp:cNvPr id="0" name=""/>
        <dsp:cNvSpPr/>
      </dsp:nvSpPr>
      <dsp:spPr>
        <a:xfrm>
          <a:off x="8134340" y="743894"/>
          <a:ext cx="2377306" cy="9509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0" i="0" u="none" strike="noStrike" kern="1200" baseline="0" dirty="0"/>
            <a:t>COVID-19</a:t>
          </a:r>
          <a:endParaRPr lang="en-US" sz="1900" kern="1200" dirty="0"/>
        </a:p>
      </dsp:txBody>
      <dsp:txXfrm>
        <a:off x="8134340" y="743894"/>
        <a:ext cx="2377306" cy="950922"/>
      </dsp:txXfrm>
    </dsp:sp>
    <dsp:sp modelId="{FA8FAAA8-8AA8-4234-9FF7-03DC4F307CD8}">
      <dsp:nvSpPr>
        <dsp:cNvPr id="0" name=""/>
        <dsp:cNvSpPr/>
      </dsp:nvSpPr>
      <dsp:spPr>
        <a:xfrm>
          <a:off x="8134340" y="1694816"/>
          <a:ext cx="2377306" cy="16588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ctr" defTabSz="844550">
            <a:lnSpc>
              <a:spcPct val="90000"/>
            </a:lnSpc>
            <a:spcBef>
              <a:spcPct val="0"/>
            </a:spcBef>
            <a:spcAft>
              <a:spcPct val="15000"/>
            </a:spcAft>
            <a:buChar char="•"/>
          </a:pPr>
          <a:r>
            <a:rPr lang="en-US" sz="1900" b="0" i="0" u="none" strike="noStrike" kern="1200" baseline="0" dirty="0"/>
            <a:t>The global cost can be </a:t>
          </a:r>
          <a:r>
            <a:rPr lang="en-US" sz="1900" b="0" i="0" u="none" strike="noStrike" kern="1200" baseline="0" dirty="0">
              <a:solidFill>
                <a:srgbClr val="C00000"/>
              </a:solidFill>
            </a:rPr>
            <a:t>USD4.1 trillion</a:t>
          </a:r>
          <a:endParaRPr lang="en-US" sz="1900" kern="1200" dirty="0"/>
        </a:p>
      </dsp:txBody>
      <dsp:txXfrm>
        <a:off x="8134340" y="1694816"/>
        <a:ext cx="2377306" cy="16588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A7443C-F49E-4E75-AEBB-0FD87E20545F}">
      <dsp:nvSpPr>
        <dsp:cNvPr id="0" name=""/>
        <dsp:cNvSpPr/>
      </dsp:nvSpPr>
      <dsp:spPr>
        <a:xfrm>
          <a:off x="4206240" y="351"/>
          <a:ext cx="6309360" cy="1369363"/>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n-US" sz="1600" kern="1200" dirty="0">
              <a:latin typeface="+mn-lt"/>
            </a:rPr>
            <a:t>Spending less time and an easier access to information;</a:t>
          </a:r>
        </a:p>
        <a:p>
          <a:pPr marL="171450" lvl="1" indent="-171450" algn="l" defTabSz="711200">
            <a:lnSpc>
              <a:spcPct val="90000"/>
            </a:lnSpc>
            <a:spcBef>
              <a:spcPct val="0"/>
            </a:spcBef>
            <a:spcAft>
              <a:spcPct val="15000"/>
            </a:spcAft>
            <a:buChar char="•"/>
          </a:pPr>
          <a:r>
            <a:rPr lang="en-US" sz="1600" kern="1200" dirty="0">
              <a:latin typeface="+mn-lt"/>
            </a:rPr>
            <a:t>Because of online trading efficiency, it is estimated that around 40 million people in the US utilize computers in trading stocks;</a:t>
          </a:r>
        </a:p>
        <a:p>
          <a:pPr marL="171450" lvl="1" indent="-171450" algn="l" defTabSz="711200">
            <a:lnSpc>
              <a:spcPct val="90000"/>
            </a:lnSpc>
            <a:spcBef>
              <a:spcPct val="0"/>
            </a:spcBef>
            <a:spcAft>
              <a:spcPct val="15000"/>
            </a:spcAft>
            <a:buChar char="•"/>
          </a:pPr>
          <a:r>
            <a:rPr lang="en-US" sz="1600" kern="1200" dirty="0">
              <a:latin typeface="+mn-lt"/>
            </a:rPr>
            <a:t>Notifications and alarms for news, stock reports, etc. </a:t>
          </a:r>
        </a:p>
      </dsp:txBody>
      <dsp:txXfrm>
        <a:off x="4206240" y="171521"/>
        <a:ext cx="5795849" cy="1027023"/>
      </dsp:txXfrm>
    </dsp:sp>
    <dsp:sp modelId="{C911ACBA-4CC5-46C5-8D50-B05EF803327B}">
      <dsp:nvSpPr>
        <dsp:cNvPr id="0" name=""/>
        <dsp:cNvSpPr/>
      </dsp:nvSpPr>
      <dsp:spPr>
        <a:xfrm>
          <a:off x="0" y="351"/>
          <a:ext cx="4206240" cy="13693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mn-lt"/>
            </a:rPr>
            <a:t>Advantages</a:t>
          </a:r>
        </a:p>
      </dsp:txBody>
      <dsp:txXfrm>
        <a:off x="66847" y="67198"/>
        <a:ext cx="4072546" cy="1235669"/>
      </dsp:txXfrm>
    </dsp:sp>
    <dsp:sp modelId="{B3632B41-6F86-4F55-A5A1-A3AEA1C14890}">
      <dsp:nvSpPr>
        <dsp:cNvPr id="0" name=""/>
        <dsp:cNvSpPr/>
      </dsp:nvSpPr>
      <dsp:spPr>
        <a:xfrm>
          <a:off x="4206240" y="1489246"/>
          <a:ext cx="6309360" cy="1369363"/>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endParaRPr lang="en-US" sz="1600" kern="1200" dirty="0">
            <a:latin typeface="+mn-lt"/>
          </a:endParaRPr>
        </a:p>
        <a:p>
          <a:pPr marL="171450" lvl="1" indent="-171450" algn="l" defTabSz="711200">
            <a:lnSpc>
              <a:spcPct val="90000"/>
            </a:lnSpc>
            <a:spcBef>
              <a:spcPct val="0"/>
            </a:spcBef>
            <a:spcAft>
              <a:spcPct val="15000"/>
            </a:spcAft>
            <a:buChar char="•"/>
          </a:pPr>
          <a:r>
            <a:rPr lang="en-US" sz="1600" kern="1200" dirty="0">
              <a:latin typeface="+mn-lt"/>
            </a:rPr>
            <a:t>Investors may need some additional help;</a:t>
          </a:r>
        </a:p>
        <a:p>
          <a:pPr marL="171450" lvl="1" indent="-171450" algn="l" defTabSz="711200">
            <a:lnSpc>
              <a:spcPct val="90000"/>
            </a:lnSpc>
            <a:spcBef>
              <a:spcPct val="0"/>
            </a:spcBef>
            <a:spcAft>
              <a:spcPct val="15000"/>
            </a:spcAft>
            <a:buChar char="•"/>
          </a:pPr>
          <a:r>
            <a:rPr lang="en-US" sz="1600" kern="1200" dirty="0">
              <a:latin typeface="+mn-lt"/>
            </a:rPr>
            <a:t>Many investors may not have strong financial background;</a:t>
          </a:r>
        </a:p>
      </dsp:txBody>
      <dsp:txXfrm>
        <a:off x="4206240" y="1660416"/>
        <a:ext cx="5795849" cy="1027023"/>
      </dsp:txXfrm>
    </dsp:sp>
    <dsp:sp modelId="{A8AEA4F2-0EA1-45AD-AED9-EC670E7DA844}">
      <dsp:nvSpPr>
        <dsp:cNvPr id="0" name=""/>
        <dsp:cNvSpPr/>
      </dsp:nvSpPr>
      <dsp:spPr>
        <a:xfrm>
          <a:off x="0" y="1507001"/>
          <a:ext cx="4206240" cy="13693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mn-lt"/>
            </a:rPr>
            <a:t>Challenges</a:t>
          </a:r>
        </a:p>
      </dsp:txBody>
      <dsp:txXfrm>
        <a:off x="66847" y="1573848"/>
        <a:ext cx="4072546" cy="123566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AF1521-DB88-4C4E-8AB4-4947E024C447}" type="datetimeFigureOut">
              <a:rPr lang="en-US" smtClean="0"/>
              <a:t>10/12/2020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68545-CDB9-41FA-8A08-F71E143D62D4}" type="slidenum">
              <a:rPr lang="en-US" smtClean="0"/>
              <a:t>‹#›</a:t>
            </a:fld>
            <a:endParaRPr lang="en-US"/>
          </a:p>
        </p:txBody>
      </p:sp>
    </p:spTree>
    <p:extLst>
      <p:ext uri="{BB962C8B-B14F-4D97-AF65-F5344CB8AC3E}">
        <p14:creationId xmlns:p14="http://schemas.microsoft.com/office/powerpoint/2010/main" val="970704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762BB-041A-4395-B3FB-5318CA3405A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4786C2-3AAD-4E38-8A56-1F19F069FA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3A1727-20F2-4A67-85BC-0A11C02FDDC5}"/>
              </a:ext>
            </a:extLst>
          </p:cNvPr>
          <p:cNvSpPr>
            <a:spLocks noGrp="1"/>
          </p:cNvSpPr>
          <p:nvPr>
            <p:ph type="dt" sz="half" idx="10"/>
          </p:nvPr>
        </p:nvSpPr>
        <p:spPr/>
        <p:txBody>
          <a:bodyPr/>
          <a:lstStyle/>
          <a:p>
            <a:fld id="{A1757BFA-C072-444F-B64F-F71D096AE887}" type="datetime1">
              <a:rPr lang="en-US" smtClean="0"/>
              <a:t>10/12/2020</a:t>
            </a:fld>
            <a:endParaRPr lang="en-US"/>
          </a:p>
        </p:txBody>
      </p:sp>
      <p:sp>
        <p:nvSpPr>
          <p:cNvPr id="5" name="Footer Placeholder 4">
            <a:extLst>
              <a:ext uri="{FF2B5EF4-FFF2-40B4-BE49-F238E27FC236}">
                <a16:creationId xmlns:a16="http://schemas.microsoft.com/office/drawing/2014/main" id="{9EC56D16-609D-42EB-B9EC-578BECAD1E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9BA8B6-E5E0-4039-8858-68074183A1EC}"/>
              </a:ext>
            </a:extLst>
          </p:cNvPr>
          <p:cNvSpPr>
            <a:spLocks noGrp="1"/>
          </p:cNvSpPr>
          <p:nvPr>
            <p:ph type="sldNum" sz="quarter" idx="12"/>
          </p:nvPr>
        </p:nvSpPr>
        <p:spPr/>
        <p:txBody>
          <a:bodyPr/>
          <a:lstStyle/>
          <a:p>
            <a:fld id="{15DE5A57-AF21-42C0-A285-4AA3A234C5BB}" type="slidenum">
              <a:rPr lang="en-US" smtClean="0"/>
              <a:t>‹#›</a:t>
            </a:fld>
            <a:endParaRPr lang="en-US"/>
          </a:p>
        </p:txBody>
      </p:sp>
    </p:spTree>
    <p:extLst>
      <p:ext uri="{BB962C8B-B14F-4D97-AF65-F5344CB8AC3E}">
        <p14:creationId xmlns:p14="http://schemas.microsoft.com/office/powerpoint/2010/main" val="1486893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7D4AD-C498-4BB7-9552-0895547416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9FCB26-E1FD-4402-BE64-E884D445EC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D1D6F2-9156-4617-A36B-54D7981F3D02}"/>
              </a:ext>
            </a:extLst>
          </p:cNvPr>
          <p:cNvSpPr>
            <a:spLocks noGrp="1"/>
          </p:cNvSpPr>
          <p:nvPr>
            <p:ph type="dt" sz="half" idx="10"/>
          </p:nvPr>
        </p:nvSpPr>
        <p:spPr/>
        <p:txBody>
          <a:bodyPr/>
          <a:lstStyle/>
          <a:p>
            <a:fld id="{5AA78944-5060-498C-9CCB-76B0D65BDF5C}" type="datetime1">
              <a:rPr lang="en-US" smtClean="0"/>
              <a:t>10/12/2020</a:t>
            </a:fld>
            <a:endParaRPr lang="en-US"/>
          </a:p>
        </p:txBody>
      </p:sp>
      <p:sp>
        <p:nvSpPr>
          <p:cNvPr id="5" name="Footer Placeholder 4">
            <a:extLst>
              <a:ext uri="{FF2B5EF4-FFF2-40B4-BE49-F238E27FC236}">
                <a16:creationId xmlns:a16="http://schemas.microsoft.com/office/drawing/2014/main" id="{E197A40E-C92D-4972-8054-F6B6D5D04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051262-C38F-47DB-84D4-8A307C8066AF}"/>
              </a:ext>
            </a:extLst>
          </p:cNvPr>
          <p:cNvSpPr>
            <a:spLocks noGrp="1"/>
          </p:cNvSpPr>
          <p:nvPr>
            <p:ph type="sldNum" sz="quarter" idx="12"/>
          </p:nvPr>
        </p:nvSpPr>
        <p:spPr/>
        <p:txBody>
          <a:bodyPr/>
          <a:lstStyle/>
          <a:p>
            <a:fld id="{15DE5A57-AF21-42C0-A285-4AA3A234C5BB}" type="slidenum">
              <a:rPr lang="en-US" smtClean="0"/>
              <a:t>‹#›</a:t>
            </a:fld>
            <a:endParaRPr lang="en-US"/>
          </a:p>
        </p:txBody>
      </p:sp>
    </p:spTree>
    <p:extLst>
      <p:ext uri="{BB962C8B-B14F-4D97-AF65-F5344CB8AC3E}">
        <p14:creationId xmlns:p14="http://schemas.microsoft.com/office/powerpoint/2010/main" val="1007991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097227-018B-435A-909B-C518DF2274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12A81C7-3037-4DEA-9089-1316122298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292E9-A766-49EB-B05C-6973082FBE30}"/>
              </a:ext>
            </a:extLst>
          </p:cNvPr>
          <p:cNvSpPr>
            <a:spLocks noGrp="1"/>
          </p:cNvSpPr>
          <p:nvPr>
            <p:ph type="dt" sz="half" idx="10"/>
          </p:nvPr>
        </p:nvSpPr>
        <p:spPr/>
        <p:txBody>
          <a:bodyPr/>
          <a:lstStyle/>
          <a:p>
            <a:fld id="{43E1F76C-D0BD-4DDC-B38F-96D1B15FB1B6}" type="datetime1">
              <a:rPr lang="en-US" smtClean="0"/>
              <a:t>10/12/2020</a:t>
            </a:fld>
            <a:endParaRPr lang="en-US"/>
          </a:p>
        </p:txBody>
      </p:sp>
      <p:sp>
        <p:nvSpPr>
          <p:cNvPr id="5" name="Footer Placeholder 4">
            <a:extLst>
              <a:ext uri="{FF2B5EF4-FFF2-40B4-BE49-F238E27FC236}">
                <a16:creationId xmlns:a16="http://schemas.microsoft.com/office/drawing/2014/main" id="{AF6EEB61-5BC1-4796-BF96-35F9DF2B14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5CB7F3-4F22-4847-9244-00DE3C9324B1}"/>
              </a:ext>
            </a:extLst>
          </p:cNvPr>
          <p:cNvSpPr>
            <a:spLocks noGrp="1"/>
          </p:cNvSpPr>
          <p:nvPr>
            <p:ph type="sldNum" sz="quarter" idx="12"/>
          </p:nvPr>
        </p:nvSpPr>
        <p:spPr/>
        <p:txBody>
          <a:bodyPr/>
          <a:lstStyle/>
          <a:p>
            <a:fld id="{15DE5A57-AF21-42C0-A285-4AA3A234C5BB}" type="slidenum">
              <a:rPr lang="en-US" smtClean="0"/>
              <a:t>‹#›</a:t>
            </a:fld>
            <a:endParaRPr lang="en-US"/>
          </a:p>
        </p:txBody>
      </p:sp>
    </p:spTree>
    <p:extLst>
      <p:ext uri="{BB962C8B-B14F-4D97-AF65-F5344CB8AC3E}">
        <p14:creationId xmlns:p14="http://schemas.microsoft.com/office/powerpoint/2010/main" val="623072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D2B50-0B6C-4B11-BB9B-A265FDFE9B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57DDC3-AFBE-4B47-A318-B67B559B20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1A9565-8F25-4D91-ABB3-6253D52F460B}"/>
              </a:ext>
            </a:extLst>
          </p:cNvPr>
          <p:cNvSpPr>
            <a:spLocks noGrp="1"/>
          </p:cNvSpPr>
          <p:nvPr>
            <p:ph type="dt" sz="half" idx="10"/>
          </p:nvPr>
        </p:nvSpPr>
        <p:spPr/>
        <p:txBody>
          <a:bodyPr/>
          <a:lstStyle/>
          <a:p>
            <a:fld id="{B4E90362-B35D-4520-9AD2-A715EF45E2AB}" type="datetime1">
              <a:rPr lang="en-US" smtClean="0"/>
              <a:t>10/12/2020</a:t>
            </a:fld>
            <a:endParaRPr lang="en-US"/>
          </a:p>
        </p:txBody>
      </p:sp>
      <p:sp>
        <p:nvSpPr>
          <p:cNvPr id="5" name="Footer Placeholder 4">
            <a:extLst>
              <a:ext uri="{FF2B5EF4-FFF2-40B4-BE49-F238E27FC236}">
                <a16:creationId xmlns:a16="http://schemas.microsoft.com/office/drawing/2014/main" id="{4EBBFB6F-D8CD-4A6C-B9C3-03FB172ED6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638DA5-7CA0-42EA-A81F-421E57074C50}"/>
              </a:ext>
            </a:extLst>
          </p:cNvPr>
          <p:cNvSpPr>
            <a:spLocks noGrp="1"/>
          </p:cNvSpPr>
          <p:nvPr>
            <p:ph type="sldNum" sz="quarter" idx="12"/>
          </p:nvPr>
        </p:nvSpPr>
        <p:spPr/>
        <p:txBody>
          <a:bodyPr/>
          <a:lstStyle/>
          <a:p>
            <a:fld id="{15DE5A57-AF21-42C0-A285-4AA3A234C5BB}" type="slidenum">
              <a:rPr lang="en-US" smtClean="0"/>
              <a:t>‹#›</a:t>
            </a:fld>
            <a:endParaRPr lang="en-US"/>
          </a:p>
        </p:txBody>
      </p:sp>
    </p:spTree>
    <p:extLst>
      <p:ext uri="{BB962C8B-B14F-4D97-AF65-F5344CB8AC3E}">
        <p14:creationId xmlns:p14="http://schemas.microsoft.com/office/powerpoint/2010/main" val="2264058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38537-1465-41E2-A5E2-30293E216E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89A0FA-8BD7-45E2-B11D-07E75BDF62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89A2B2-2BB8-478B-A014-BFFBCC22F084}"/>
              </a:ext>
            </a:extLst>
          </p:cNvPr>
          <p:cNvSpPr>
            <a:spLocks noGrp="1"/>
          </p:cNvSpPr>
          <p:nvPr>
            <p:ph type="dt" sz="half" idx="10"/>
          </p:nvPr>
        </p:nvSpPr>
        <p:spPr/>
        <p:txBody>
          <a:bodyPr/>
          <a:lstStyle/>
          <a:p>
            <a:fld id="{7E4F9FA0-1653-4CB6-BE19-73394A9FA12C}" type="datetime1">
              <a:rPr lang="en-US" smtClean="0"/>
              <a:t>10/12/2020</a:t>
            </a:fld>
            <a:endParaRPr lang="en-US"/>
          </a:p>
        </p:txBody>
      </p:sp>
      <p:sp>
        <p:nvSpPr>
          <p:cNvPr id="5" name="Footer Placeholder 4">
            <a:extLst>
              <a:ext uri="{FF2B5EF4-FFF2-40B4-BE49-F238E27FC236}">
                <a16:creationId xmlns:a16="http://schemas.microsoft.com/office/drawing/2014/main" id="{AB2574FE-C89A-4B66-BB33-4A2B2F1A8B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B5AEA-E762-4928-BF72-2028A97C354D}"/>
              </a:ext>
            </a:extLst>
          </p:cNvPr>
          <p:cNvSpPr>
            <a:spLocks noGrp="1"/>
          </p:cNvSpPr>
          <p:nvPr>
            <p:ph type="sldNum" sz="quarter" idx="12"/>
          </p:nvPr>
        </p:nvSpPr>
        <p:spPr/>
        <p:txBody>
          <a:bodyPr/>
          <a:lstStyle/>
          <a:p>
            <a:fld id="{15DE5A57-AF21-42C0-A285-4AA3A234C5BB}" type="slidenum">
              <a:rPr lang="en-US" smtClean="0"/>
              <a:t>‹#›</a:t>
            </a:fld>
            <a:endParaRPr lang="en-US"/>
          </a:p>
        </p:txBody>
      </p:sp>
    </p:spTree>
    <p:extLst>
      <p:ext uri="{BB962C8B-B14F-4D97-AF65-F5344CB8AC3E}">
        <p14:creationId xmlns:p14="http://schemas.microsoft.com/office/powerpoint/2010/main" val="2092777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54A9C-5645-463B-96CC-2DFA6E91EA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799669-305B-457D-ADE2-3CB3CDB4D2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5E6403D-7B23-4C54-810E-F6B79A4C4C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70645CC-302C-43FF-B531-55BE7CA7FFA4}"/>
              </a:ext>
            </a:extLst>
          </p:cNvPr>
          <p:cNvSpPr>
            <a:spLocks noGrp="1"/>
          </p:cNvSpPr>
          <p:nvPr>
            <p:ph type="dt" sz="half" idx="10"/>
          </p:nvPr>
        </p:nvSpPr>
        <p:spPr/>
        <p:txBody>
          <a:bodyPr/>
          <a:lstStyle/>
          <a:p>
            <a:fld id="{D3EBA63C-8B2B-43C8-9167-8E606402956B}" type="datetime1">
              <a:rPr lang="en-US" smtClean="0"/>
              <a:t>10/12/2020</a:t>
            </a:fld>
            <a:endParaRPr lang="en-US"/>
          </a:p>
        </p:txBody>
      </p:sp>
      <p:sp>
        <p:nvSpPr>
          <p:cNvPr id="6" name="Footer Placeholder 5">
            <a:extLst>
              <a:ext uri="{FF2B5EF4-FFF2-40B4-BE49-F238E27FC236}">
                <a16:creationId xmlns:a16="http://schemas.microsoft.com/office/drawing/2014/main" id="{09E78809-BC41-4496-B9D0-F2588147E1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A7268E-405C-452E-AE2F-24DB77CBE92C}"/>
              </a:ext>
            </a:extLst>
          </p:cNvPr>
          <p:cNvSpPr>
            <a:spLocks noGrp="1"/>
          </p:cNvSpPr>
          <p:nvPr>
            <p:ph type="sldNum" sz="quarter" idx="12"/>
          </p:nvPr>
        </p:nvSpPr>
        <p:spPr/>
        <p:txBody>
          <a:bodyPr/>
          <a:lstStyle/>
          <a:p>
            <a:fld id="{15DE5A57-AF21-42C0-A285-4AA3A234C5BB}" type="slidenum">
              <a:rPr lang="en-US" smtClean="0"/>
              <a:t>‹#›</a:t>
            </a:fld>
            <a:endParaRPr lang="en-US"/>
          </a:p>
        </p:txBody>
      </p:sp>
    </p:spTree>
    <p:extLst>
      <p:ext uri="{BB962C8B-B14F-4D97-AF65-F5344CB8AC3E}">
        <p14:creationId xmlns:p14="http://schemas.microsoft.com/office/powerpoint/2010/main" val="1745631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8271C-AC00-4C6B-8875-DB00EDB185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D4EC39-ADBE-4770-AA3D-5E797EAF24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D11F1C-4545-4E6A-BF41-BFCFEA9494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E303AE-F0AD-44A1-9AC7-AAB760B9B7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585149-1A89-432B-98D4-32B290C5B4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A0CDBD-1BC3-4CBE-9A40-86BEC513FEA9}"/>
              </a:ext>
            </a:extLst>
          </p:cNvPr>
          <p:cNvSpPr>
            <a:spLocks noGrp="1"/>
          </p:cNvSpPr>
          <p:nvPr>
            <p:ph type="dt" sz="half" idx="10"/>
          </p:nvPr>
        </p:nvSpPr>
        <p:spPr/>
        <p:txBody>
          <a:bodyPr/>
          <a:lstStyle/>
          <a:p>
            <a:fld id="{7CE3E07D-0976-4F4A-8F94-EB305268304D}" type="datetime1">
              <a:rPr lang="en-US" smtClean="0"/>
              <a:t>10/12/2020</a:t>
            </a:fld>
            <a:endParaRPr lang="en-US"/>
          </a:p>
        </p:txBody>
      </p:sp>
      <p:sp>
        <p:nvSpPr>
          <p:cNvPr id="8" name="Footer Placeholder 7">
            <a:extLst>
              <a:ext uri="{FF2B5EF4-FFF2-40B4-BE49-F238E27FC236}">
                <a16:creationId xmlns:a16="http://schemas.microsoft.com/office/drawing/2014/main" id="{C3E9552C-2F9B-467A-8BFC-7BBC981C0F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2BDE6A-191E-48E1-B30B-8D24964FDE1A}"/>
              </a:ext>
            </a:extLst>
          </p:cNvPr>
          <p:cNvSpPr>
            <a:spLocks noGrp="1"/>
          </p:cNvSpPr>
          <p:nvPr>
            <p:ph type="sldNum" sz="quarter" idx="12"/>
          </p:nvPr>
        </p:nvSpPr>
        <p:spPr/>
        <p:txBody>
          <a:bodyPr/>
          <a:lstStyle/>
          <a:p>
            <a:fld id="{15DE5A57-AF21-42C0-A285-4AA3A234C5BB}" type="slidenum">
              <a:rPr lang="en-US" smtClean="0"/>
              <a:t>‹#›</a:t>
            </a:fld>
            <a:endParaRPr lang="en-US"/>
          </a:p>
        </p:txBody>
      </p:sp>
    </p:spTree>
    <p:extLst>
      <p:ext uri="{BB962C8B-B14F-4D97-AF65-F5344CB8AC3E}">
        <p14:creationId xmlns:p14="http://schemas.microsoft.com/office/powerpoint/2010/main" val="1939642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D0878-6167-41E4-B322-FC528D0EE3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028A922-0CAB-42B9-96E5-4308E224B922}"/>
              </a:ext>
            </a:extLst>
          </p:cNvPr>
          <p:cNvSpPr>
            <a:spLocks noGrp="1"/>
          </p:cNvSpPr>
          <p:nvPr>
            <p:ph type="dt" sz="half" idx="10"/>
          </p:nvPr>
        </p:nvSpPr>
        <p:spPr/>
        <p:txBody>
          <a:bodyPr/>
          <a:lstStyle/>
          <a:p>
            <a:fld id="{0A9BC178-B4BD-4AF5-9DC2-921655AD11D6}" type="datetime1">
              <a:rPr lang="en-US" smtClean="0"/>
              <a:t>10/12/2020</a:t>
            </a:fld>
            <a:endParaRPr lang="en-US"/>
          </a:p>
        </p:txBody>
      </p:sp>
      <p:sp>
        <p:nvSpPr>
          <p:cNvPr id="4" name="Footer Placeholder 3">
            <a:extLst>
              <a:ext uri="{FF2B5EF4-FFF2-40B4-BE49-F238E27FC236}">
                <a16:creationId xmlns:a16="http://schemas.microsoft.com/office/drawing/2014/main" id="{7AFF4B9D-1205-409E-BDA8-456AF99236E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94B7A6C-CEC0-4BA3-9D55-E531A8482C6C}"/>
              </a:ext>
            </a:extLst>
          </p:cNvPr>
          <p:cNvSpPr>
            <a:spLocks noGrp="1"/>
          </p:cNvSpPr>
          <p:nvPr>
            <p:ph type="sldNum" sz="quarter" idx="12"/>
          </p:nvPr>
        </p:nvSpPr>
        <p:spPr/>
        <p:txBody>
          <a:bodyPr/>
          <a:lstStyle/>
          <a:p>
            <a:fld id="{15DE5A57-AF21-42C0-A285-4AA3A234C5BB}" type="slidenum">
              <a:rPr lang="en-US" smtClean="0"/>
              <a:t>‹#›</a:t>
            </a:fld>
            <a:endParaRPr lang="en-US"/>
          </a:p>
        </p:txBody>
      </p:sp>
    </p:spTree>
    <p:extLst>
      <p:ext uri="{BB962C8B-B14F-4D97-AF65-F5344CB8AC3E}">
        <p14:creationId xmlns:p14="http://schemas.microsoft.com/office/powerpoint/2010/main" val="3249651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F79C2F-94D3-4F98-9873-03EE958A08C0}"/>
              </a:ext>
            </a:extLst>
          </p:cNvPr>
          <p:cNvSpPr>
            <a:spLocks noGrp="1"/>
          </p:cNvSpPr>
          <p:nvPr>
            <p:ph type="dt" sz="half" idx="10"/>
          </p:nvPr>
        </p:nvSpPr>
        <p:spPr/>
        <p:txBody>
          <a:bodyPr/>
          <a:lstStyle/>
          <a:p>
            <a:fld id="{0333AA7F-E3AD-47B7-9568-4937A64D2FC2}" type="datetime1">
              <a:rPr lang="en-US" smtClean="0"/>
              <a:t>10/12/2020</a:t>
            </a:fld>
            <a:endParaRPr lang="en-US"/>
          </a:p>
        </p:txBody>
      </p:sp>
      <p:sp>
        <p:nvSpPr>
          <p:cNvPr id="3" name="Footer Placeholder 2">
            <a:extLst>
              <a:ext uri="{FF2B5EF4-FFF2-40B4-BE49-F238E27FC236}">
                <a16:creationId xmlns:a16="http://schemas.microsoft.com/office/drawing/2014/main" id="{A25D6847-4B4E-4713-BC8A-C5B7A640B8B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6F3984B-49D9-4C38-950A-9935F415F168}"/>
              </a:ext>
            </a:extLst>
          </p:cNvPr>
          <p:cNvSpPr>
            <a:spLocks noGrp="1"/>
          </p:cNvSpPr>
          <p:nvPr>
            <p:ph type="sldNum" sz="quarter" idx="12"/>
          </p:nvPr>
        </p:nvSpPr>
        <p:spPr/>
        <p:txBody>
          <a:bodyPr/>
          <a:lstStyle/>
          <a:p>
            <a:fld id="{15DE5A57-AF21-42C0-A285-4AA3A234C5BB}" type="slidenum">
              <a:rPr lang="en-US" smtClean="0"/>
              <a:t>‹#›</a:t>
            </a:fld>
            <a:endParaRPr lang="en-US"/>
          </a:p>
        </p:txBody>
      </p:sp>
    </p:spTree>
    <p:extLst>
      <p:ext uri="{BB962C8B-B14F-4D97-AF65-F5344CB8AC3E}">
        <p14:creationId xmlns:p14="http://schemas.microsoft.com/office/powerpoint/2010/main" val="2373009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70CDF-E577-4371-A1A3-097B8B0A58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A491BD-1A2D-42F1-B9B4-8402C12E04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6808AD-076B-409D-8A22-08C7A5F4B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081FD2-9D46-405B-9F68-91B71A475E57}"/>
              </a:ext>
            </a:extLst>
          </p:cNvPr>
          <p:cNvSpPr>
            <a:spLocks noGrp="1"/>
          </p:cNvSpPr>
          <p:nvPr>
            <p:ph type="dt" sz="half" idx="10"/>
          </p:nvPr>
        </p:nvSpPr>
        <p:spPr/>
        <p:txBody>
          <a:bodyPr/>
          <a:lstStyle/>
          <a:p>
            <a:fld id="{F35B392F-FB55-4BD5-889A-9DE4316226B8}" type="datetime1">
              <a:rPr lang="en-US" smtClean="0"/>
              <a:t>10/12/2020</a:t>
            </a:fld>
            <a:endParaRPr lang="en-US"/>
          </a:p>
        </p:txBody>
      </p:sp>
      <p:sp>
        <p:nvSpPr>
          <p:cNvPr id="6" name="Footer Placeholder 5">
            <a:extLst>
              <a:ext uri="{FF2B5EF4-FFF2-40B4-BE49-F238E27FC236}">
                <a16:creationId xmlns:a16="http://schemas.microsoft.com/office/drawing/2014/main" id="{477ECC38-2467-44C5-A2B0-E21B95D1A0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45D91F-7331-4A58-AD04-DAD51EDE0E87}"/>
              </a:ext>
            </a:extLst>
          </p:cNvPr>
          <p:cNvSpPr>
            <a:spLocks noGrp="1"/>
          </p:cNvSpPr>
          <p:nvPr>
            <p:ph type="sldNum" sz="quarter" idx="12"/>
          </p:nvPr>
        </p:nvSpPr>
        <p:spPr/>
        <p:txBody>
          <a:bodyPr/>
          <a:lstStyle/>
          <a:p>
            <a:fld id="{15DE5A57-AF21-42C0-A285-4AA3A234C5BB}" type="slidenum">
              <a:rPr lang="en-US" smtClean="0"/>
              <a:t>‹#›</a:t>
            </a:fld>
            <a:endParaRPr lang="en-US"/>
          </a:p>
        </p:txBody>
      </p:sp>
    </p:spTree>
    <p:extLst>
      <p:ext uri="{BB962C8B-B14F-4D97-AF65-F5344CB8AC3E}">
        <p14:creationId xmlns:p14="http://schemas.microsoft.com/office/powerpoint/2010/main" val="3450847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94EC3-AB88-4D72-8861-A57CE67D35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2FED141-B29B-4C93-BCA6-7F910393A1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0F7D9AA-160B-4BF8-9D56-D720380350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42EC37-C48D-4F54-A420-988E7841A9B0}"/>
              </a:ext>
            </a:extLst>
          </p:cNvPr>
          <p:cNvSpPr>
            <a:spLocks noGrp="1"/>
          </p:cNvSpPr>
          <p:nvPr>
            <p:ph type="dt" sz="half" idx="10"/>
          </p:nvPr>
        </p:nvSpPr>
        <p:spPr/>
        <p:txBody>
          <a:bodyPr/>
          <a:lstStyle/>
          <a:p>
            <a:fld id="{158F0FC7-6C1A-4532-8F2F-3FFA3831BB0B}" type="datetime1">
              <a:rPr lang="en-US" smtClean="0"/>
              <a:t>10/12/2020</a:t>
            </a:fld>
            <a:endParaRPr lang="en-US"/>
          </a:p>
        </p:txBody>
      </p:sp>
      <p:sp>
        <p:nvSpPr>
          <p:cNvPr id="6" name="Footer Placeholder 5">
            <a:extLst>
              <a:ext uri="{FF2B5EF4-FFF2-40B4-BE49-F238E27FC236}">
                <a16:creationId xmlns:a16="http://schemas.microsoft.com/office/drawing/2014/main" id="{8DB2FB2C-1E97-40DE-B353-27AAEEA7FD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CEB4E1-82C9-407D-B7C6-03FA21DF9EA1}"/>
              </a:ext>
            </a:extLst>
          </p:cNvPr>
          <p:cNvSpPr>
            <a:spLocks noGrp="1"/>
          </p:cNvSpPr>
          <p:nvPr>
            <p:ph type="sldNum" sz="quarter" idx="12"/>
          </p:nvPr>
        </p:nvSpPr>
        <p:spPr/>
        <p:txBody>
          <a:bodyPr/>
          <a:lstStyle/>
          <a:p>
            <a:fld id="{15DE5A57-AF21-42C0-A285-4AA3A234C5BB}" type="slidenum">
              <a:rPr lang="en-US" smtClean="0"/>
              <a:t>‹#›</a:t>
            </a:fld>
            <a:endParaRPr lang="en-US"/>
          </a:p>
        </p:txBody>
      </p:sp>
    </p:spTree>
    <p:extLst>
      <p:ext uri="{BB962C8B-B14F-4D97-AF65-F5344CB8AC3E}">
        <p14:creationId xmlns:p14="http://schemas.microsoft.com/office/powerpoint/2010/main" val="1083011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5CC2FD-AA71-48A3-B935-1C17D2F308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7EEF82-E6DB-4344-B88D-5C527D1A8C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55744D-8479-429F-86E7-E77E3FE3C4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48D356-295C-4F55-A1B2-01AB0E6D6F31}" type="datetime1">
              <a:rPr lang="en-US" smtClean="0"/>
              <a:t>10/12/2020</a:t>
            </a:fld>
            <a:endParaRPr lang="en-US"/>
          </a:p>
        </p:txBody>
      </p:sp>
      <p:sp>
        <p:nvSpPr>
          <p:cNvPr id="5" name="Footer Placeholder 4">
            <a:extLst>
              <a:ext uri="{FF2B5EF4-FFF2-40B4-BE49-F238E27FC236}">
                <a16:creationId xmlns:a16="http://schemas.microsoft.com/office/drawing/2014/main" id="{8B26E836-24DD-4E8F-BBB6-C0CE74A929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E547877-B247-4C82-ABFF-61C841FE95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DE5A57-AF21-42C0-A285-4AA3A234C5BB}" type="slidenum">
              <a:rPr lang="en-US" smtClean="0"/>
              <a:t>‹#›</a:t>
            </a:fld>
            <a:endParaRPr lang="en-US"/>
          </a:p>
        </p:txBody>
      </p:sp>
    </p:spTree>
    <p:extLst>
      <p:ext uri="{BB962C8B-B14F-4D97-AF65-F5344CB8AC3E}">
        <p14:creationId xmlns:p14="http://schemas.microsoft.com/office/powerpoint/2010/main" val="4152111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50C66-06B2-4B3F-BAC7-B17BC28F26AD}"/>
              </a:ext>
            </a:extLst>
          </p:cNvPr>
          <p:cNvSpPr>
            <a:spLocks noGrp="1"/>
          </p:cNvSpPr>
          <p:nvPr>
            <p:ph type="ctrTitle"/>
          </p:nvPr>
        </p:nvSpPr>
        <p:spPr/>
        <p:txBody>
          <a:bodyPr>
            <a:normAutofit fontScale="90000"/>
          </a:bodyPr>
          <a:lstStyle/>
          <a:p>
            <a:r>
              <a:rPr lang="en-US" b="1" i="0" dirty="0">
                <a:solidFill>
                  <a:srgbClr val="222222"/>
                </a:solidFill>
                <a:effectLst/>
                <a:latin typeface="Garamond" panose="02020404030301010803" pitchFamily="18" charset="0"/>
              </a:rPr>
              <a:t>Necessity of Digitalization in the Capital Market on Current Pandemic </a:t>
            </a:r>
            <a:r>
              <a:rPr lang="en-US" sz="4900" b="1" i="0" dirty="0">
                <a:solidFill>
                  <a:srgbClr val="222222"/>
                </a:solidFill>
                <a:effectLst/>
                <a:latin typeface="Garamond" panose="02020404030301010803" pitchFamily="18" charset="0"/>
              </a:rPr>
              <a:t>Situation</a:t>
            </a:r>
            <a:endParaRPr lang="en-US" sz="4900" dirty="0"/>
          </a:p>
        </p:txBody>
      </p:sp>
      <p:sp>
        <p:nvSpPr>
          <p:cNvPr id="3" name="Subtitle 2">
            <a:extLst>
              <a:ext uri="{FF2B5EF4-FFF2-40B4-BE49-F238E27FC236}">
                <a16:creationId xmlns:a16="http://schemas.microsoft.com/office/drawing/2014/main" id="{1EEFAC77-EBDF-471B-8368-962DA372743D}"/>
              </a:ext>
            </a:extLst>
          </p:cNvPr>
          <p:cNvSpPr>
            <a:spLocks noGrp="1"/>
          </p:cNvSpPr>
          <p:nvPr>
            <p:ph type="subTitle" idx="1"/>
          </p:nvPr>
        </p:nvSpPr>
        <p:spPr>
          <a:xfrm>
            <a:off x="1524000" y="3602038"/>
            <a:ext cx="9144000" cy="2387600"/>
          </a:xfrm>
        </p:spPr>
        <p:txBody>
          <a:bodyPr>
            <a:normAutofit fontScale="92500" lnSpcReduction="10000"/>
          </a:bodyPr>
          <a:lstStyle/>
          <a:p>
            <a:pPr algn="r"/>
            <a:r>
              <a:rPr lang="en-US" sz="2400" b="1" dirty="0">
                <a:latin typeface="Garamond" panose="02020404030301010803" pitchFamily="18" charset="0"/>
              </a:rPr>
              <a:t>Dr. S. M. Sohrab Uddin</a:t>
            </a:r>
          </a:p>
          <a:p>
            <a:pPr algn="r"/>
            <a:r>
              <a:rPr lang="en-US" sz="2400" b="1" dirty="0">
                <a:latin typeface="Garamond" panose="02020404030301010803" pitchFamily="18" charset="0"/>
              </a:rPr>
              <a:t>Professor, Department of Finance, and</a:t>
            </a:r>
          </a:p>
          <a:p>
            <a:pPr algn="r"/>
            <a:r>
              <a:rPr lang="en-US" sz="2400" b="1" dirty="0">
                <a:latin typeface="Garamond" panose="02020404030301010803" pitchFamily="18" charset="0"/>
              </a:rPr>
              <a:t>Director, Bureau of Business Research,</a:t>
            </a:r>
          </a:p>
          <a:p>
            <a:pPr algn="r"/>
            <a:r>
              <a:rPr lang="en-US" sz="2400" b="1" dirty="0">
                <a:latin typeface="Garamond" panose="02020404030301010803" pitchFamily="18" charset="0"/>
              </a:rPr>
              <a:t>Faculty of Business Administration,</a:t>
            </a:r>
          </a:p>
          <a:p>
            <a:pPr algn="r"/>
            <a:r>
              <a:rPr lang="en-US" sz="2400" b="1" dirty="0">
                <a:latin typeface="Garamond" panose="02020404030301010803" pitchFamily="18" charset="0"/>
              </a:rPr>
              <a:t>University of Chittagong</a:t>
            </a:r>
          </a:p>
          <a:p>
            <a:pPr algn="r"/>
            <a:r>
              <a:rPr lang="en-US" dirty="0">
                <a:latin typeface="Garamond" panose="02020404030301010803" pitchFamily="18" charset="0"/>
              </a:rPr>
              <a:t>October 7, 2020</a:t>
            </a:r>
            <a:endParaRPr lang="en-US" sz="2400" dirty="0">
              <a:latin typeface="Garamond" panose="02020404030301010803" pitchFamily="18" charset="0"/>
            </a:endParaRPr>
          </a:p>
          <a:p>
            <a:pPr algn="r"/>
            <a:endParaRPr lang="en-US" sz="2400" b="1" dirty="0">
              <a:latin typeface="Garamond" panose="02020404030301010803" pitchFamily="18" charset="0"/>
            </a:endParaRPr>
          </a:p>
          <a:p>
            <a:pPr algn="r"/>
            <a:endParaRPr lang="en-US" sz="2400" b="1" dirty="0">
              <a:latin typeface="Garamond" panose="02020404030301010803" pitchFamily="18" charset="0"/>
            </a:endParaRPr>
          </a:p>
          <a:p>
            <a:endParaRPr lang="en-US" b="1" dirty="0">
              <a:latin typeface="Garamond" panose="02020404030301010803" pitchFamily="18" charset="0"/>
            </a:endParaRPr>
          </a:p>
        </p:txBody>
      </p:sp>
    </p:spTree>
    <p:extLst>
      <p:ext uri="{BB962C8B-B14F-4D97-AF65-F5344CB8AC3E}">
        <p14:creationId xmlns:p14="http://schemas.microsoft.com/office/powerpoint/2010/main" val="1471363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EB7C2-ED16-4232-B3C8-594F2EFEE71E}"/>
              </a:ext>
            </a:extLst>
          </p:cNvPr>
          <p:cNvSpPr>
            <a:spLocks noGrp="1"/>
          </p:cNvSpPr>
          <p:nvPr>
            <p:ph type="title"/>
          </p:nvPr>
        </p:nvSpPr>
        <p:spPr/>
        <p:txBody>
          <a:bodyPr>
            <a:normAutofit/>
          </a:bodyPr>
          <a:lstStyle/>
          <a:p>
            <a:r>
              <a:rPr lang="en-US" sz="4000" b="0" i="0" u="none" strike="noStrike" baseline="0" dirty="0">
                <a:solidFill>
                  <a:srgbClr val="131413"/>
                </a:solidFill>
                <a:latin typeface="+mn-lt"/>
              </a:rPr>
              <a:t>Digital </a:t>
            </a:r>
            <a:r>
              <a:rPr lang="en-US" sz="4000" dirty="0">
                <a:solidFill>
                  <a:srgbClr val="131413"/>
                </a:solidFill>
                <a:latin typeface="+mn-lt"/>
              </a:rPr>
              <a:t>T</a:t>
            </a:r>
            <a:r>
              <a:rPr lang="en-US" sz="4000" b="0" i="0" u="none" strike="noStrike" baseline="0" dirty="0">
                <a:solidFill>
                  <a:srgbClr val="131413"/>
                </a:solidFill>
                <a:latin typeface="+mn-lt"/>
              </a:rPr>
              <a:t>ransformation </a:t>
            </a:r>
            <a:r>
              <a:rPr lang="en-US" sz="4000" dirty="0">
                <a:solidFill>
                  <a:srgbClr val="131413"/>
                </a:solidFill>
                <a:latin typeface="+mn-lt"/>
              </a:rPr>
              <a:t>A</a:t>
            </a:r>
            <a:r>
              <a:rPr lang="en-US" sz="4000" b="0" i="0" u="none" strike="noStrike" baseline="0" dirty="0">
                <a:solidFill>
                  <a:srgbClr val="131413"/>
                </a:solidFill>
                <a:latin typeface="+mn-lt"/>
              </a:rPr>
              <a:t>cross Sectors</a:t>
            </a:r>
            <a:endParaRPr lang="en-US" sz="4000" dirty="0">
              <a:latin typeface="+mn-lt"/>
            </a:endParaRPr>
          </a:p>
        </p:txBody>
      </p:sp>
      <p:sp>
        <p:nvSpPr>
          <p:cNvPr id="3" name="Content Placeholder 2">
            <a:extLst>
              <a:ext uri="{FF2B5EF4-FFF2-40B4-BE49-F238E27FC236}">
                <a16:creationId xmlns:a16="http://schemas.microsoft.com/office/drawing/2014/main" id="{137B86FE-72CF-4C78-A3FE-D7813CEB2BF6}"/>
              </a:ext>
            </a:extLst>
          </p:cNvPr>
          <p:cNvSpPr>
            <a:spLocks noGrp="1"/>
          </p:cNvSpPr>
          <p:nvPr>
            <p:ph idx="1"/>
          </p:nvPr>
        </p:nvSpPr>
        <p:spPr/>
        <p:txBody>
          <a:bodyPr>
            <a:normAutofit/>
          </a:bodyPr>
          <a:lstStyle/>
          <a:p>
            <a:pPr algn="just"/>
            <a:r>
              <a:rPr lang="en-US" sz="2200" b="0" i="0" u="none" strike="noStrike" baseline="0" dirty="0">
                <a:solidFill>
                  <a:srgbClr val="C00000"/>
                </a:solidFill>
              </a:rPr>
              <a:t>McKinsey Global Institute’s (MGI) </a:t>
            </a:r>
            <a:r>
              <a:rPr lang="en-US" sz="2200" b="0" i="0" u="none" strike="noStrike" baseline="0" dirty="0">
                <a:solidFill>
                  <a:srgbClr val="131413"/>
                </a:solidFill>
              </a:rPr>
              <a:t>examines the state of digital transformation across various sectors and finds that there is a large and growing gap across the sectors.</a:t>
            </a:r>
          </a:p>
          <a:p>
            <a:pPr marL="400050" indent="-400050" algn="just">
              <a:buFont typeface="+mj-lt"/>
              <a:buAutoNum type="romanLcPeriod"/>
            </a:pPr>
            <a:r>
              <a:rPr lang="en-US" sz="2200" dirty="0">
                <a:solidFill>
                  <a:srgbClr val="C00000"/>
                </a:solidFill>
              </a:rPr>
              <a:t>K</a:t>
            </a:r>
            <a:r>
              <a:rPr lang="en-US" sz="2200" b="0" i="0" u="none" strike="noStrike" baseline="0" dirty="0">
                <a:solidFill>
                  <a:srgbClr val="C00000"/>
                </a:solidFill>
              </a:rPr>
              <a:t>nowledge-intensive</a:t>
            </a:r>
            <a:r>
              <a:rPr lang="en-US" sz="2200" b="0" i="0" u="none" strike="noStrike" baseline="0" dirty="0"/>
              <a:t> sectors that are </a:t>
            </a:r>
            <a:r>
              <a:rPr lang="en-US" sz="2200" b="0" i="0" u="none" strike="noStrike" baseline="0" dirty="0">
                <a:solidFill>
                  <a:srgbClr val="C00000"/>
                </a:solidFill>
              </a:rPr>
              <a:t>highly transformed digitally </a:t>
            </a:r>
            <a:r>
              <a:rPr lang="en-US" sz="2200" b="0" i="0" u="none" strike="noStrike" baseline="0" dirty="0"/>
              <a:t>across most dimensions;</a:t>
            </a:r>
          </a:p>
          <a:p>
            <a:pPr marL="400050" indent="-400050" algn="just">
              <a:buFont typeface="+mj-lt"/>
              <a:buAutoNum type="romanLcPeriod"/>
            </a:pPr>
            <a:r>
              <a:rPr lang="en-US" sz="2200" dirty="0">
                <a:solidFill>
                  <a:srgbClr val="C00000"/>
                </a:solidFill>
              </a:rPr>
              <a:t>C</a:t>
            </a:r>
            <a:r>
              <a:rPr lang="en-US" sz="2200" b="0" i="0" u="none" strike="noStrike" baseline="0" dirty="0">
                <a:solidFill>
                  <a:srgbClr val="C00000"/>
                </a:solidFill>
              </a:rPr>
              <a:t>apital-intensive</a:t>
            </a:r>
            <a:r>
              <a:rPr lang="en-US" sz="2200" b="0" i="0" u="none" strike="noStrike" baseline="0" dirty="0"/>
              <a:t> sectors with the </a:t>
            </a:r>
            <a:r>
              <a:rPr lang="en-US" sz="2200" b="0" i="0" u="none" strike="noStrike" baseline="0" dirty="0">
                <a:solidFill>
                  <a:srgbClr val="C00000"/>
                </a:solidFill>
              </a:rPr>
              <a:t>potential to further transform </a:t>
            </a:r>
            <a:r>
              <a:rPr lang="en-US" sz="2200" b="0" i="0" u="none" strike="noStrike" baseline="0" dirty="0"/>
              <a:t>their physical assets digitally; </a:t>
            </a:r>
          </a:p>
          <a:p>
            <a:pPr marL="400050" indent="-400050" algn="just">
              <a:buFont typeface="+mj-lt"/>
              <a:buAutoNum type="romanLcPeriod"/>
            </a:pPr>
            <a:r>
              <a:rPr lang="en-US" sz="2200" dirty="0">
                <a:solidFill>
                  <a:srgbClr val="C00000"/>
                </a:solidFill>
              </a:rPr>
              <a:t>S</a:t>
            </a:r>
            <a:r>
              <a:rPr lang="en-US" sz="2200" b="0" i="0" u="none" strike="noStrike" baseline="0" dirty="0">
                <a:solidFill>
                  <a:srgbClr val="C00000"/>
                </a:solidFill>
              </a:rPr>
              <a:t>ervice sectors</a:t>
            </a:r>
            <a:r>
              <a:rPr lang="en-US" sz="2200" b="0" i="0" u="none" strike="noStrike" baseline="0" dirty="0"/>
              <a:t> with a </a:t>
            </a:r>
            <a:r>
              <a:rPr lang="en-US" sz="2200" b="0" i="0" u="none" strike="noStrike" baseline="0" dirty="0">
                <a:solidFill>
                  <a:srgbClr val="C00000"/>
                </a:solidFill>
              </a:rPr>
              <a:t>long tail of small firms having room to transform </a:t>
            </a:r>
            <a:r>
              <a:rPr lang="en-US" sz="2200" b="0" i="0" u="none" strike="noStrike" baseline="0" dirty="0"/>
              <a:t>their customer transactions digitally;</a:t>
            </a:r>
          </a:p>
          <a:p>
            <a:pPr marL="400050" indent="-400050" algn="just">
              <a:buFont typeface="+mj-lt"/>
              <a:buAutoNum type="romanLcPeriod"/>
            </a:pPr>
            <a:r>
              <a:rPr lang="en-US" sz="2200" b="0" i="0" u="none" strike="noStrike" baseline="0" dirty="0">
                <a:solidFill>
                  <a:srgbClr val="C00000"/>
                </a:solidFill>
              </a:rPr>
              <a:t>B2B sectors </a:t>
            </a:r>
            <a:r>
              <a:rPr lang="en-US" sz="2200" b="0" i="0" u="none" strike="noStrike" baseline="0" dirty="0"/>
              <a:t>with the </a:t>
            </a:r>
            <a:r>
              <a:rPr lang="en-US" sz="2200" b="0" i="0" u="none" strike="noStrike" baseline="0" dirty="0">
                <a:solidFill>
                  <a:srgbClr val="C00000"/>
                </a:solidFill>
              </a:rPr>
              <a:t>potential to digitally engage </a:t>
            </a:r>
            <a:r>
              <a:rPr lang="en-US" sz="2200" b="0" i="0" u="none" strike="noStrike" baseline="0" dirty="0"/>
              <a:t>and interact with their customers;</a:t>
            </a:r>
          </a:p>
          <a:p>
            <a:pPr marL="400050" indent="-400050" algn="just">
              <a:buFont typeface="+mj-lt"/>
              <a:buAutoNum type="romanLcPeriod"/>
            </a:pPr>
            <a:r>
              <a:rPr lang="en-US" sz="2200" dirty="0">
                <a:solidFill>
                  <a:srgbClr val="C00000"/>
                </a:solidFill>
              </a:rPr>
              <a:t>L</a:t>
            </a:r>
            <a:r>
              <a:rPr lang="en-US" sz="2200" b="0" i="0" u="none" strike="noStrike" baseline="0" dirty="0">
                <a:solidFill>
                  <a:srgbClr val="C00000"/>
                </a:solidFill>
              </a:rPr>
              <a:t>abor-intensive</a:t>
            </a:r>
            <a:r>
              <a:rPr lang="en-US" sz="2200" b="0" i="0" u="none" strike="noStrike" baseline="0" dirty="0"/>
              <a:t> sectors with the </a:t>
            </a:r>
            <a:r>
              <a:rPr lang="en-US" sz="2200" b="0" i="0" u="none" strike="noStrike" baseline="0" dirty="0">
                <a:solidFill>
                  <a:srgbClr val="C00000"/>
                </a:solidFill>
              </a:rPr>
              <a:t>potential to provide digital tools </a:t>
            </a:r>
            <a:r>
              <a:rPr lang="en-US" sz="2200" b="0" i="0" u="none" strike="noStrike" baseline="0" dirty="0"/>
              <a:t>to their workforce;</a:t>
            </a:r>
          </a:p>
          <a:p>
            <a:pPr marL="400050" indent="-400050" algn="just">
              <a:buFont typeface="+mj-lt"/>
              <a:buAutoNum type="romanLcPeriod"/>
            </a:pPr>
            <a:r>
              <a:rPr lang="en-US" sz="2200" dirty="0">
                <a:solidFill>
                  <a:srgbClr val="C00000"/>
                </a:solidFill>
              </a:rPr>
              <a:t>Q</a:t>
            </a:r>
            <a:r>
              <a:rPr lang="en-US" sz="2200" b="0" i="0" u="none" strike="noStrike" baseline="0" dirty="0">
                <a:solidFill>
                  <a:srgbClr val="C00000"/>
                </a:solidFill>
              </a:rPr>
              <a:t>uasi-public and/or highly localized </a:t>
            </a:r>
            <a:r>
              <a:rPr lang="en-US" sz="2200" b="0" i="0" u="none" strike="noStrike" baseline="0" dirty="0"/>
              <a:t>sectors </a:t>
            </a:r>
            <a:r>
              <a:rPr lang="en-US" sz="2200" b="0" i="0" u="none" strike="noStrike" baseline="0" dirty="0">
                <a:solidFill>
                  <a:srgbClr val="C00000"/>
                </a:solidFill>
              </a:rPr>
              <a:t>lagging</a:t>
            </a:r>
            <a:r>
              <a:rPr lang="en-US" sz="2200" b="0" i="0" u="none" strike="noStrike" baseline="0" dirty="0"/>
              <a:t> across most dimensions.</a:t>
            </a:r>
            <a:endParaRPr lang="en-US" sz="2200" dirty="0"/>
          </a:p>
        </p:txBody>
      </p:sp>
      <p:sp>
        <p:nvSpPr>
          <p:cNvPr id="4" name="Slide Number Placeholder 3">
            <a:extLst>
              <a:ext uri="{FF2B5EF4-FFF2-40B4-BE49-F238E27FC236}">
                <a16:creationId xmlns:a16="http://schemas.microsoft.com/office/drawing/2014/main" id="{6A31AB8F-8A08-4EF7-A4C3-0BCE0AE6753C}"/>
              </a:ext>
            </a:extLst>
          </p:cNvPr>
          <p:cNvSpPr>
            <a:spLocks noGrp="1"/>
          </p:cNvSpPr>
          <p:nvPr>
            <p:ph type="sldNum" sz="quarter" idx="12"/>
          </p:nvPr>
        </p:nvSpPr>
        <p:spPr/>
        <p:txBody>
          <a:bodyPr/>
          <a:lstStyle/>
          <a:p>
            <a:fld id="{15DE5A57-AF21-42C0-A285-4AA3A234C5BB}" type="slidenum">
              <a:rPr lang="en-US" smtClean="0"/>
              <a:t>10</a:t>
            </a:fld>
            <a:endParaRPr lang="en-US"/>
          </a:p>
        </p:txBody>
      </p:sp>
      <p:sp>
        <p:nvSpPr>
          <p:cNvPr id="6" name="Footer Placeholder 3">
            <a:extLst>
              <a:ext uri="{FF2B5EF4-FFF2-40B4-BE49-F238E27FC236}">
                <a16:creationId xmlns:a16="http://schemas.microsoft.com/office/drawing/2014/main" id="{086A4F66-89C9-47BC-AFB4-F943D8A55915}"/>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5535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3A1BB-B81C-40A5-B6A7-29A9207F2568}"/>
              </a:ext>
            </a:extLst>
          </p:cNvPr>
          <p:cNvSpPr>
            <a:spLocks noGrp="1"/>
          </p:cNvSpPr>
          <p:nvPr>
            <p:ph type="title"/>
          </p:nvPr>
        </p:nvSpPr>
        <p:spPr/>
        <p:txBody>
          <a:bodyPr>
            <a:normAutofit/>
          </a:bodyPr>
          <a:lstStyle/>
          <a:p>
            <a:br>
              <a:rPr lang="en-US" sz="4000" dirty="0">
                <a:latin typeface="+mn-lt"/>
              </a:rPr>
            </a:br>
            <a:r>
              <a:rPr lang="en-US" sz="4000" dirty="0">
                <a:latin typeface="+mn-lt"/>
              </a:rPr>
              <a:t>Influences of Epidemics</a:t>
            </a:r>
            <a:endParaRPr lang="en-US" sz="4000" dirty="0"/>
          </a:p>
        </p:txBody>
      </p:sp>
      <p:graphicFrame>
        <p:nvGraphicFramePr>
          <p:cNvPr id="4" name="Diagram 3">
            <a:extLst>
              <a:ext uri="{FF2B5EF4-FFF2-40B4-BE49-F238E27FC236}">
                <a16:creationId xmlns:a16="http://schemas.microsoft.com/office/drawing/2014/main" id="{EC34B3BF-D388-4365-98FF-03AF7ACF9D92}"/>
              </a:ext>
            </a:extLst>
          </p:cNvPr>
          <p:cNvGraphicFramePr/>
          <p:nvPr>
            <p:extLst>
              <p:ext uri="{D42A27DB-BD31-4B8C-83A1-F6EECF244321}">
                <p14:modId xmlns:p14="http://schemas.microsoft.com/office/powerpoint/2010/main" val="3010296464"/>
              </p:ext>
            </p:extLst>
          </p:nvPr>
        </p:nvGraphicFramePr>
        <p:xfrm>
          <a:off x="838200" y="1690688"/>
          <a:ext cx="10515600" cy="40975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Slide Number Placeholder 7">
            <a:extLst>
              <a:ext uri="{FF2B5EF4-FFF2-40B4-BE49-F238E27FC236}">
                <a16:creationId xmlns:a16="http://schemas.microsoft.com/office/drawing/2014/main" id="{3BBAAAB2-AF33-4EAC-A97D-2D75FC6E206F}"/>
              </a:ext>
            </a:extLst>
          </p:cNvPr>
          <p:cNvSpPr>
            <a:spLocks noGrp="1"/>
          </p:cNvSpPr>
          <p:nvPr>
            <p:ph type="sldNum" sz="quarter" idx="12"/>
          </p:nvPr>
        </p:nvSpPr>
        <p:spPr/>
        <p:txBody>
          <a:bodyPr/>
          <a:lstStyle/>
          <a:p>
            <a:fld id="{15DE5A57-AF21-42C0-A285-4AA3A234C5BB}" type="slidenum">
              <a:rPr lang="en-US" smtClean="0"/>
              <a:t>11</a:t>
            </a:fld>
            <a:endParaRPr lang="en-US"/>
          </a:p>
        </p:txBody>
      </p:sp>
      <p:sp>
        <p:nvSpPr>
          <p:cNvPr id="6" name="Footer Placeholder 3">
            <a:extLst>
              <a:ext uri="{FF2B5EF4-FFF2-40B4-BE49-F238E27FC236}">
                <a16:creationId xmlns:a16="http://schemas.microsoft.com/office/drawing/2014/main" id="{01C8788B-ECD4-4EB2-A542-7B2F8D4643E0}"/>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3603573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C25C3-FFA5-4E54-B1B5-8B3792B4A353}"/>
              </a:ext>
            </a:extLst>
          </p:cNvPr>
          <p:cNvSpPr>
            <a:spLocks noGrp="1"/>
          </p:cNvSpPr>
          <p:nvPr>
            <p:ph type="title"/>
          </p:nvPr>
        </p:nvSpPr>
        <p:spPr/>
        <p:txBody>
          <a:bodyPr>
            <a:normAutofit/>
          </a:bodyPr>
          <a:lstStyle/>
          <a:p>
            <a:r>
              <a:rPr lang="en-US" sz="4000" b="0" i="0" u="none" strike="noStrike" baseline="0" dirty="0">
                <a:solidFill>
                  <a:srgbClr val="131413"/>
                </a:solidFill>
                <a:latin typeface="+mn-lt"/>
              </a:rPr>
              <a:t>COVID-19 and the Stock Market</a:t>
            </a:r>
            <a:endParaRPr lang="en-US" sz="4000" dirty="0">
              <a:latin typeface="+mn-lt"/>
            </a:endParaRPr>
          </a:p>
        </p:txBody>
      </p:sp>
      <p:sp>
        <p:nvSpPr>
          <p:cNvPr id="3" name="Content Placeholder 2">
            <a:extLst>
              <a:ext uri="{FF2B5EF4-FFF2-40B4-BE49-F238E27FC236}">
                <a16:creationId xmlns:a16="http://schemas.microsoft.com/office/drawing/2014/main" id="{4536F31F-2529-4DA3-A636-945ABBE75A5A}"/>
              </a:ext>
            </a:extLst>
          </p:cNvPr>
          <p:cNvSpPr>
            <a:spLocks noGrp="1"/>
          </p:cNvSpPr>
          <p:nvPr>
            <p:ph idx="1"/>
          </p:nvPr>
        </p:nvSpPr>
        <p:spPr/>
        <p:txBody>
          <a:bodyPr>
            <a:noAutofit/>
          </a:bodyPr>
          <a:lstStyle/>
          <a:p>
            <a:pPr algn="just"/>
            <a:r>
              <a:rPr lang="en-US" sz="2200" b="0" i="0" u="none" strike="noStrike" baseline="0" dirty="0">
                <a:solidFill>
                  <a:srgbClr val="131413"/>
                </a:solidFill>
              </a:rPr>
              <a:t>The onslaught of the 2019 novel coronavirus disease (COVID-19) pandemic has impacted stock markets worldwide, with the </a:t>
            </a:r>
            <a:r>
              <a:rPr lang="en-US" sz="2200" b="0" i="0" u="none" strike="noStrike" baseline="0" dirty="0">
                <a:solidFill>
                  <a:srgbClr val="C00000"/>
                </a:solidFill>
              </a:rPr>
              <a:t>stock prices of many firms seeing unprecedented fall</a:t>
            </a:r>
            <a:r>
              <a:rPr lang="en-US" sz="2200" b="0" i="0" u="none" strike="noStrike" baseline="0" dirty="0">
                <a:solidFill>
                  <a:srgbClr val="131413"/>
                </a:solidFill>
              </a:rPr>
              <a:t>. </a:t>
            </a:r>
          </a:p>
          <a:p>
            <a:pPr algn="just"/>
            <a:r>
              <a:rPr lang="en-US" sz="2200" b="0" i="0" u="none" strike="noStrike" baseline="0" dirty="0">
                <a:solidFill>
                  <a:srgbClr val="131413"/>
                </a:solidFill>
              </a:rPr>
              <a:t>The market value of the world’s major stock index, such as the Standard &amp; Poor (S&amp;P)500, National Association of Securities Dealers Automated Quotations System (NASDAQ)100, and Nikkei225 </a:t>
            </a:r>
            <a:r>
              <a:rPr lang="en-US" sz="2200" b="0" i="0" u="none" strike="noStrike" baseline="0" dirty="0">
                <a:solidFill>
                  <a:srgbClr val="C00000"/>
                </a:solidFill>
              </a:rPr>
              <a:t>dropped nearly 30%</a:t>
            </a:r>
            <a:r>
              <a:rPr lang="en-US" sz="2200" b="0" i="0" u="none" strike="noStrike" baseline="0" dirty="0">
                <a:solidFill>
                  <a:srgbClr val="131413"/>
                </a:solidFill>
              </a:rPr>
              <a:t> since the outbreak of COVID-19.</a:t>
            </a:r>
          </a:p>
          <a:p>
            <a:pPr algn="just"/>
            <a:r>
              <a:rPr lang="en-US" sz="2200" b="0" i="0" u="none" strike="noStrike" baseline="0" dirty="0">
                <a:solidFill>
                  <a:srgbClr val="C00000"/>
                </a:solidFill>
              </a:rPr>
              <a:t>Studies in behavioral finance </a:t>
            </a:r>
            <a:r>
              <a:rPr lang="en-US" sz="2200" b="0" i="0" u="none" strike="noStrike" baseline="0" dirty="0">
                <a:solidFill>
                  <a:srgbClr val="131413"/>
                </a:solidFill>
              </a:rPr>
              <a:t>have shown that investors may </a:t>
            </a:r>
            <a:r>
              <a:rPr lang="en-US" sz="2200" b="0" i="0" u="none" strike="noStrike" baseline="0" dirty="0">
                <a:solidFill>
                  <a:srgbClr val="C00000"/>
                </a:solidFill>
              </a:rPr>
              <a:t>over-react in the short term </a:t>
            </a:r>
            <a:r>
              <a:rPr lang="en-US" sz="2200" b="0" i="0" u="none" strike="noStrike" baseline="0" dirty="0">
                <a:solidFill>
                  <a:srgbClr val="131413"/>
                </a:solidFill>
              </a:rPr>
              <a:t>when they become extremely pessimistic during downturns or place too much importance on recent events </a:t>
            </a:r>
            <a:r>
              <a:rPr lang="en-US" sz="2200" b="0" i="0" u="none" strike="noStrike" baseline="0" dirty="0">
                <a:solidFill>
                  <a:srgbClr val="C00000"/>
                </a:solidFill>
              </a:rPr>
              <a:t>while ignoring historical data</a:t>
            </a:r>
            <a:r>
              <a:rPr lang="en-US" sz="2200" b="0" i="0" u="none" strike="noStrike" baseline="0" dirty="0">
                <a:solidFill>
                  <a:srgbClr val="131413"/>
                </a:solidFill>
              </a:rPr>
              <a:t>.</a:t>
            </a:r>
          </a:p>
          <a:p>
            <a:pPr algn="just"/>
            <a:r>
              <a:rPr lang="en-US" sz="2200" b="0" i="0" u="none" strike="noStrike" baseline="0" dirty="0"/>
              <a:t>By observing top 25 most affected countries’ stock market, Pan and Narayan (2020) mention that during the </a:t>
            </a:r>
            <a:r>
              <a:rPr lang="en-US" sz="2200" b="0" i="0" u="none" strike="noStrike" baseline="0" dirty="0">
                <a:solidFill>
                  <a:srgbClr val="C00000"/>
                </a:solidFill>
              </a:rPr>
              <a:t>early stages stock prices in the vast majority of the countries reacted negatively</a:t>
            </a:r>
            <a:r>
              <a:rPr lang="en-US" sz="2200" b="0" i="0" u="none" strike="noStrike" baseline="0" dirty="0"/>
              <a:t>. However, with time, as countries reached 100,000 infections and 100 deaths, for example, </a:t>
            </a:r>
            <a:r>
              <a:rPr lang="en-US" sz="2200" b="0" i="0" u="none" strike="noStrike" baseline="0" dirty="0">
                <a:solidFill>
                  <a:srgbClr val="C00000"/>
                </a:solidFill>
              </a:rPr>
              <a:t>the reaction in 50% of the markets was positive</a:t>
            </a:r>
            <a:r>
              <a:rPr lang="en-US" sz="2200" b="0" i="0" u="none" strike="noStrike" baseline="0" dirty="0"/>
              <a:t>, suggesting a possible market correction.</a:t>
            </a:r>
            <a:endParaRPr lang="en-US" sz="2200" b="0" i="0" u="none" strike="noStrike" baseline="0" dirty="0">
              <a:solidFill>
                <a:srgbClr val="131413"/>
              </a:solidFill>
            </a:endParaRPr>
          </a:p>
        </p:txBody>
      </p:sp>
      <p:sp>
        <p:nvSpPr>
          <p:cNvPr id="4" name="Slide Number Placeholder 3">
            <a:extLst>
              <a:ext uri="{FF2B5EF4-FFF2-40B4-BE49-F238E27FC236}">
                <a16:creationId xmlns:a16="http://schemas.microsoft.com/office/drawing/2014/main" id="{7FAC0E38-C155-4CD2-8711-F9510406CDCC}"/>
              </a:ext>
            </a:extLst>
          </p:cNvPr>
          <p:cNvSpPr>
            <a:spLocks noGrp="1"/>
          </p:cNvSpPr>
          <p:nvPr>
            <p:ph type="sldNum" sz="quarter" idx="12"/>
          </p:nvPr>
        </p:nvSpPr>
        <p:spPr/>
        <p:txBody>
          <a:bodyPr/>
          <a:lstStyle/>
          <a:p>
            <a:fld id="{15DE5A57-AF21-42C0-A285-4AA3A234C5BB}" type="slidenum">
              <a:rPr lang="en-US" smtClean="0"/>
              <a:t>12</a:t>
            </a:fld>
            <a:endParaRPr lang="en-US"/>
          </a:p>
        </p:txBody>
      </p:sp>
      <p:sp>
        <p:nvSpPr>
          <p:cNvPr id="6" name="Footer Placeholder 3">
            <a:extLst>
              <a:ext uri="{FF2B5EF4-FFF2-40B4-BE49-F238E27FC236}">
                <a16:creationId xmlns:a16="http://schemas.microsoft.com/office/drawing/2014/main" id="{DA45F8DA-DA74-4398-BBC8-8FD9CE6984F4}"/>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3633665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7CB16-2EDC-4A71-96A3-2C21798A00A9}"/>
              </a:ext>
            </a:extLst>
          </p:cNvPr>
          <p:cNvSpPr>
            <a:spLocks noGrp="1"/>
          </p:cNvSpPr>
          <p:nvPr>
            <p:ph type="title"/>
          </p:nvPr>
        </p:nvSpPr>
        <p:spPr/>
        <p:txBody>
          <a:bodyPr>
            <a:noAutofit/>
          </a:bodyPr>
          <a:lstStyle/>
          <a:p>
            <a:br>
              <a:rPr lang="en-US" sz="4000" dirty="0">
                <a:latin typeface="+mn-lt"/>
              </a:rPr>
            </a:br>
            <a:r>
              <a:rPr lang="en-US" sz="4000" dirty="0">
                <a:latin typeface="+mn-lt"/>
              </a:rPr>
              <a:t>Immediate </a:t>
            </a:r>
            <a:r>
              <a:rPr lang="en-US" sz="4000" i="0" dirty="0">
                <a:solidFill>
                  <a:srgbClr val="414141"/>
                </a:solidFill>
                <a:effectLst/>
                <a:latin typeface="+mn-lt"/>
              </a:rPr>
              <a:t>COVID-19 Impacts on Bangladesh Stock Market</a:t>
            </a:r>
            <a:br>
              <a:rPr lang="en-US" sz="4000" i="0" dirty="0">
                <a:solidFill>
                  <a:srgbClr val="414141"/>
                </a:solidFill>
                <a:effectLst/>
                <a:latin typeface="+mn-lt"/>
              </a:rPr>
            </a:br>
            <a:endParaRPr lang="en-US" sz="4000" dirty="0">
              <a:latin typeface="+mn-lt"/>
            </a:endParaRPr>
          </a:p>
        </p:txBody>
      </p:sp>
      <p:sp>
        <p:nvSpPr>
          <p:cNvPr id="3" name="Content Placeholder 2">
            <a:extLst>
              <a:ext uri="{FF2B5EF4-FFF2-40B4-BE49-F238E27FC236}">
                <a16:creationId xmlns:a16="http://schemas.microsoft.com/office/drawing/2014/main" id="{B92EACDD-FA76-4A2F-A35B-4FCC7E2741D8}"/>
              </a:ext>
            </a:extLst>
          </p:cNvPr>
          <p:cNvSpPr>
            <a:spLocks noGrp="1"/>
          </p:cNvSpPr>
          <p:nvPr>
            <p:ph idx="1"/>
          </p:nvPr>
        </p:nvSpPr>
        <p:spPr/>
        <p:txBody>
          <a:bodyPr>
            <a:noAutofit/>
          </a:bodyPr>
          <a:lstStyle/>
          <a:p>
            <a:pPr algn="just"/>
            <a:r>
              <a:rPr lang="en-US" sz="2900" i="0" dirty="0">
                <a:effectLst/>
              </a:rPr>
              <a:t>The first COVID-19 case in Bangladesh was announced on March 8. The announcement caused a </a:t>
            </a:r>
            <a:r>
              <a:rPr lang="en-US" sz="2900" i="0" dirty="0">
                <a:solidFill>
                  <a:srgbClr val="C00000"/>
                </a:solidFill>
                <a:effectLst/>
              </a:rPr>
              <a:t>huge drop in investors’ confidence</a:t>
            </a:r>
            <a:r>
              <a:rPr lang="en-US" sz="2900" i="0" dirty="0">
                <a:effectLst/>
              </a:rPr>
              <a:t>. </a:t>
            </a:r>
          </a:p>
          <a:p>
            <a:pPr algn="just"/>
            <a:r>
              <a:rPr lang="en-US" sz="2900" i="0" dirty="0">
                <a:effectLst/>
              </a:rPr>
              <a:t>Bangladesh remained the country where the </a:t>
            </a:r>
            <a:r>
              <a:rPr lang="en-US" sz="2900" i="0" dirty="0">
                <a:solidFill>
                  <a:srgbClr val="C00000"/>
                </a:solidFill>
                <a:effectLst/>
              </a:rPr>
              <a:t>stock markets were closed for two months</a:t>
            </a:r>
            <a:r>
              <a:rPr lang="en-US" sz="2900" i="0" dirty="0">
                <a:effectLst/>
              </a:rPr>
              <a:t> due to the coronavirus pandemic</a:t>
            </a:r>
            <a:r>
              <a:rPr lang="en-US" sz="2900" dirty="0"/>
              <a:t>.</a:t>
            </a:r>
          </a:p>
          <a:p>
            <a:pPr algn="just"/>
            <a:r>
              <a:rPr lang="en-US" sz="2900" i="0" dirty="0">
                <a:effectLst/>
              </a:rPr>
              <a:t>Bangladesh Securities and Exchange Commission (BSEC) issued a circular that the opening price of the listed security will be set on the average closing price of preceding five trading days and the average price will be considered as the floor price and lower limit of the circuit breaker. The BSEC has lifted the floor price on June 15. </a:t>
            </a:r>
          </a:p>
          <a:p>
            <a:pPr algn="just"/>
            <a:r>
              <a:rPr lang="en-US" sz="2900" i="0" dirty="0">
                <a:effectLst/>
              </a:rPr>
              <a:t>Finally, the stock markets opened on May 31 after a 66-day.</a:t>
            </a:r>
          </a:p>
          <a:p>
            <a:pPr algn="just"/>
            <a:endParaRPr lang="en-US" sz="2900" dirty="0"/>
          </a:p>
        </p:txBody>
      </p:sp>
      <p:sp>
        <p:nvSpPr>
          <p:cNvPr id="4" name="Slide Number Placeholder 3">
            <a:extLst>
              <a:ext uri="{FF2B5EF4-FFF2-40B4-BE49-F238E27FC236}">
                <a16:creationId xmlns:a16="http://schemas.microsoft.com/office/drawing/2014/main" id="{434A3024-3290-4ADA-AE0B-8AAA77D7808D}"/>
              </a:ext>
            </a:extLst>
          </p:cNvPr>
          <p:cNvSpPr>
            <a:spLocks noGrp="1"/>
          </p:cNvSpPr>
          <p:nvPr>
            <p:ph type="sldNum" sz="quarter" idx="12"/>
          </p:nvPr>
        </p:nvSpPr>
        <p:spPr/>
        <p:txBody>
          <a:bodyPr/>
          <a:lstStyle/>
          <a:p>
            <a:fld id="{15DE5A57-AF21-42C0-A285-4AA3A234C5BB}" type="slidenum">
              <a:rPr lang="en-US" smtClean="0"/>
              <a:t>13</a:t>
            </a:fld>
            <a:endParaRPr lang="en-US"/>
          </a:p>
        </p:txBody>
      </p:sp>
      <p:sp>
        <p:nvSpPr>
          <p:cNvPr id="6" name="Footer Placeholder 3">
            <a:extLst>
              <a:ext uri="{FF2B5EF4-FFF2-40B4-BE49-F238E27FC236}">
                <a16:creationId xmlns:a16="http://schemas.microsoft.com/office/drawing/2014/main" id="{B0A8FE03-9110-4452-8D92-E4A36E385909}"/>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891472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677DD-9BC7-499D-A2E8-403989FB5FA3}"/>
              </a:ext>
            </a:extLst>
          </p:cNvPr>
          <p:cNvSpPr>
            <a:spLocks noGrp="1"/>
          </p:cNvSpPr>
          <p:nvPr>
            <p:ph type="title"/>
          </p:nvPr>
        </p:nvSpPr>
        <p:spPr>
          <a:xfrm>
            <a:off x="838200" y="365126"/>
            <a:ext cx="10515600" cy="842238"/>
          </a:xfrm>
        </p:spPr>
        <p:txBody>
          <a:bodyPr>
            <a:normAutofit/>
          </a:bodyPr>
          <a:lstStyle/>
          <a:p>
            <a:r>
              <a:rPr lang="en-US" sz="4000" dirty="0">
                <a:latin typeface="+mn-lt"/>
              </a:rPr>
              <a:t>Indicators of DSE</a:t>
            </a:r>
          </a:p>
        </p:txBody>
      </p:sp>
      <p:sp>
        <p:nvSpPr>
          <p:cNvPr id="4" name="Slide Number Placeholder 3">
            <a:extLst>
              <a:ext uri="{FF2B5EF4-FFF2-40B4-BE49-F238E27FC236}">
                <a16:creationId xmlns:a16="http://schemas.microsoft.com/office/drawing/2014/main" id="{DE281AAC-8A54-4A4C-ADEC-48C64060233D}"/>
              </a:ext>
            </a:extLst>
          </p:cNvPr>
          <p:cNvSpPr>
            <a:spLocks noGrp="1"/>
          </p:cNvSpPr>
          <p:nvPr>
            <p:ph type="sldNum" sz="quarter" idx="12"/>
          </p:nvPr>
        </p:nvSpPr>
        <p:spPr/>
        <p:txBody>
          <a:bodyPr/>
          <a:lstStyle/>
          <a:p>
            <a:fld id="{15DE5A57-AF21-42C0-A285-4AA3A234C5BB}" type="slidenum">
              <a:rPr lang="en-US" smtClean="0"/>
              <a:t>14</a:t>
            </a:fld>
            <a:endParaRPr lang="en-US"/>
          </a:p>
        </p:txBody>
      </p:sp>
      <p:graphicFrame>
        <p:nvGraphicFramePr>
          <p:cNvPr id="5" name="Table 4">
            <a:extLst>
              <a:ext uri="{FF2B5EF4-FFF2-40B4-BE49-F238E27FC236}">
                <a16:creationId xmlns:a16="http://schemas.microsoft.com/office/drawing/2014/main" id="{84C0D493-CED2-4164-9DF7-0376A0D5D0D8}"/>
              </a:ext>
            </a:extLst>
          </p:cNvPr>
          <p:cNvGraphicFramePr>
            <a:graphicFrameLocks noGrp="1"/>
          </p:cNvGraphicFramePr>
          <p:nvPr>
            <p:extLst>
              <p:ext uri="{D42A27DB-BD31-4B8C-83A1-F6EECF244321}">
                <p14:modId xmlns:p14="http://schemas.microsoft.com/office/powerpoint/2010/main" val="3373322654"/>
              </p:ext>
            </p:extLst>
          </p:nvPr>
        </p:nvGraphicFramePr>
        <p:xfrm>
          <a:off x="838201" y="1154090"/>
          <a:ext cx="10515600" cy="4692521"/>
        </p:xfrm>
        <a:graphic>
          <a:graphicData uri="http://schemas.openxmlformats.org/drawingml/2006/table">
            <a:tbl>
              <a:tblPr>
                <a:tableStyleId>{5C22544A-7EE6-4342-B048-85BDC9FD1C3A}</a:tableStyleId>
              </a:tblPr>
              <a:tblGrid>
                <a:gridCol w="2433187">
                  <a:extLst>
                    <a:ext uri="{9D8B030D-6E8A-4147-A177-3AD203B41FA5}">
                      <a16:colId xmlns:a16="http://schemas.microsoft.com/office/drawing/2014/main" val="2420473612"/>
                    </a:ext>
                  </a:extLst>
                </a:gridCol>
                <a:gridCol w="2517819">
                  <a:extLst>
                    <a:ext uri="{9D8B030D-6E8A-4147-A177-3AD203B41FA5}">
                      <a16:colId xmlns:a16="http://schemas.microsoft.com/office/drawing/2014/main" val="2159466351"/>
                    </a:ext>
                  </a:extLst>
                </a:gridCol>
                <a:gridCol w="2940983">
                  <a:extLst>
                    <a:ext uri="{9D8B030D-6E8A-4147-A177-3AD203B41FA5}">
                      <a16:colId xmlns:a16="http://schemas.microsoft.com/office/drawing/2014/main" val="706990620"/>
                    </a:ext>
                  </a:extLst>
                </a:gridCol>
                <a:gridCol w="2623611">
                  <a:extLst>
                    <a:ext uri="{9D8B030D-6E8A-4147-A177-3AD203B41FA5}">
                      <a16:colId xmlns:a16="http://schemas.microsoft.com/office/drawing/2014/main" val="201265612"/>
                    </a:ext>
                  </a:extLst>
                </a:gridCol>
              </a:tblGrid>
              <a:tr h="318641">
                <a:tc>
                  <a:txBody>
                    <a:bodyPr/>
                    <a:lstStyle/>
                    <a:p>
                      <a:pPr algn="ctr" fontAlgn="ctr"/>
                      <a:r>
                        <a:rPr lang="en-US" sz="2000" b="1" u="none" strike="noStrike" dirty="0">
                          <a:effectLst/>
                          <a:latin typeface="+mn-lt"/>
                        </a:rPr>
                        <a:t>End of Period</a:t>
                      </a:r>
                      <a:endParaRPr lang="en-US" sz="2000" b="1" i="0" u="none" strike="noStrike" dirty="0">
                        <a:solidFill>
                          <a:srgbClr val="000000"/>
                        </a:solidFill>
                        <a:effectLst/>
                        <a:latin typeface="+mn-lt"/>
                      </a:endParaRPr>
                    </a:p>
                  </a:txBody>
                  <a:tcPr marL="7620" marR="7620" marT="7620" marB="0" anchor="ctr"/>
                </a:tc>
                <a:tc>
                  <a:txBody>
                    <a:bodyPr/>
                    <a:lstStyle/>
                    <a:p>
                      <a:pPr algn="ctr" fontAlgn="t"/>
                      <a:r>
                        <a:rPr lang="en-US" sz="2000" b="1" u="none" strike="noStrike" dirty="0">
                          <a:effectLst/>
                          <a:latin typeface="+mn-lt"/>
                        </a:rPr>
                        <a:t>DSE Broad Index</a:t>
                      </a:r>
                      <a:endParaRPr lang="en-US" sz="2000" b="1" i="0" u="none" strike="noStrike" dirty="0">
                        <a:solidFill>
                          <a:srgbClr val="000000"/>
                        </a:solidFill>
                        <a:effectLst/>
                        <a:latin typeface="+mn-lt"/>
                      </a:endParaRPr>
                    </a:p>
                  </a:txBody>
                  <a:tcPr marL="7620" marR="7620" marT="7620" marB="0"/>
                </a:tc>
                <a:tc>
                  <a:txBody>
                    <a:bodyPr/>
                    <a:lstStyle/>
                    <a:p>
                      <a:pPr algn="ctr" fontAlgn="ctr"/>
                      <a:r>
                        <a:rPr lang="en-US" sz="2000" b="1" u="none" strike="noStrike" dirty="0">
                          <a:effectLst/>
                          <a:latin typeface="+mn-lt"/>
                        </a:rPr>
                        <a:t>      Turnover (BDT Billion)                                        </a:t>
                      </a:r>
                      <a:endParaRPr lang="en-US" sz="2000" b="1" i="0" u="none" strike="noStrike" dirty="0">
                        <a:solidFill>
                          <a:srgbClr val="000000"/>
                        </a:solidFill>
                        <a:effectLst/>
                        <a:latin typeface="+mn-lt"/>
                      </a:endParaRPr>
                    </a:p>
                  </a:txBody>
                  <a:tcPr marL="7620" marR="7620" marT="7620" marB="0" anchor="ctr"/>
                </a:tc>
                <a:tc>
                  <a:txBody>
                    <a:bodyPr/>
                    <a:lstStyle/>
                    <a:p>
                      <a:pPr algn="ctr" fontAlgn="ctr"/>
                      <a:r>
                        <a:rPr lang="en-US" sz="2000" b="1" u="none" strike="noStrike" dirty="0">
                          <a:effectLst/>
                          <a:latin typeface="+mn-lt"/>
                        </a:rPr>
                        <a:t>Enlisted Issues</a:t>
                      </a:r>
                      <a:endParaRPr lang="en-US" sz="2000" b="1"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1571184946"/>
                  </a:ext>
                </a:extLst>
              </a:tr>
              <a:tr h="291365">
                <a:tc>
                  <a:txBody>
                    <a:bodyPr/>
                    <a:lstStyle/>
                    <a:p>
                      <a:pPr algn="ctr" fontAlgn="ctr"/>
                      <a:r>
                        <a:rPr lang="en-US" sz="2000" u="none" strike="noStrike" dirty="0">
                          <a:effectLst/>
                          <a:latin typeface="+mn-lt"/>
                        </a:rPr>
                        <a:t>Jul-19</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5138.79</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89.47</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356</a:t>
                      </a:r>
                      <a:endParaRPr lang="en-US" sz="20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547587018"/>
                  </a:ext>
                </a:extLst>
              </a:tr>
              <a:tr h="291365">
                <a:tc>
                  <a:txBody>
                    <a:bodyPr/>
                    <a:lstStyle/>
                    <a:p>
                      <a:pPr algn="ctr" fontAlgn="ctr"/>
                      <a:r>
                        <a:rPr lang="en-US" sz="2000" u="none" strike="noStrike" dirty="0">
                          <a:effectLst/>
                          <a:latin typeface="+mn-lt"/>
                        </a:rPr>
                        <a:t>Aug-19</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5095.78</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73.98</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357</a:t>
                      </a:r>
                      <a:endParaRPr lang="en-US" sz="20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3605053273"/>
                  </a:ext>
                </a:extLst>
              </a:tr>
              <a:tr h="291365">
                <a:tc>
                  <a:txBody>
                    <a:bodyPr/>
                    <a:lstStyle/>
                    <a:p>
                      <a:pPr algn="ctr" fontAlgn="ctr"/>
                      <a:r>
                        <a:rPr lang="en-US" sz="2000" u="none" strike="noStrike" dirty="0">
                          <a:effectLst/>
                          <a:latin typeface="+mn-lt"/>
                        </a:rPr>
                        <a:t>Sep-19</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4947.64</a:t>
                      </a:r>
                      <a:endParaRPr lang="en-US" sz="2000" b="0" i="0" u="none" strike="noStrike">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84.95</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357</a:t>
                      </a:r>
                      <a:endParaRPr lang="en-US" sz="20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1743690394"/>
                  </a:ext>
                </a:extLst>
              </a:tr>
              <a:tr h="291365">
                <a:tc>
                  <a:txBody>
                    <a:bodyPr/>
                    <a:lstStyle/>
                    <a:p>
                      <a:pPr algn="ctr" fontAlgn="ctr"/>
                      <a:r>
                        <a:rPr lang="en-US" sz="2000" u="none" strike="noStrike" dirty="0">
                          <a:effectLst/>
                          <a:latin typeface="+mn-lt"/>
                        </a:rPr>
                        <a:t>Oct-19</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4682.90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70.20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357</a:t>
                      </a:r>
                      <a:endParaRPr lang="en-US" sz="20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1828114152"/>
                  </a:ext>
                </a:extLst>
              </a:tr>
              <a:tr h="291365">
                <a:tc>
                  <a:txBody>
                    <a:bodyPr/>
                    <a:lstStyle/>
                    <a:p>
                      <a:pPr algn="ctr" fontAlgn="ctr"/>
                      <a:r>
                        <a:rPr lang="en-US" sz="2000" u="none" strike="noStrike" dirty="0">
                          <a:effectLst/>
                          <a:latin typeface="+mn-lt"/>
                        </a:rPr>
                        <a:t>Nov-19</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4731.44</a:t>
                      </a:r>
                      <a:endParaRPr lang="en-US" sz="2000" b="0" i="0" u="none" strike="noStrike">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74.10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357</a:t>
                      </a:r>
                      <a:endParaRPr lang="en-US" sz="20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2880894914"/>
                  </a:ext>
                </a:extLst>
              </a:tr>
              <a:tr h="291365">
                <a:tc>
                  <a:txBody>
                    <a:bodyPr/>
                    <a:lstStyle/>
                    <a:p>
                      <a:pPr algn="ctr" fontAlgn="ctr"/>
                      <a:r>
                        <a:rPr lang="en-US" sz="2000" u="none" strike="noStrike" dirty="0">
                          <a:effectLst/>
                          <a:latin typeface="+mn-lt"/>
                        </a:rPr>
                        <a:t>Dec-19</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4452.93</a:t>
                      </a:r>
                      <a:endParaRPr lang="en-US" sz="2000" b="0" i="0" u="none" strike="noStrike">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67.02</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358</a:t>
                      </a:r>
                      <a:endParaRPr lang="en-US" sz="20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2898905365"/>
                  </a:ext>
                </a:extLst>
              </a:tr>
              <a:tr h="291365">
                <a:tc>
                  <a:txBody>
                    <a:bodyPr/>
                    <a:lstStyle/>
                    <a:p>
                      <a:pPr algn="ctr" fontAlgn="ctr"/>
                      <a:r>
                        <a:rPr lang="en-US" sz="2000" u="none" strike="noStrike" dirty="0">
                          <a:effectLst/>
                          <a:latin typeface="+mn-lt"/>
                        </a:rPr>
                        <a:t>Jan-20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4469.66</a:t>
                      </a:r>
                      <a:endParaRPr lang="en-US" sz="2000" b="0" i="0" u="none" strike="noStrike">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80.72</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360</a:t>
                      </a:r>
                      <a:endParaRPr lang="en-US" sz="20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3213685893"/>
                  </a:ext>
                </a:extLst>
              </a:tr>
              <a:tr h="291365">
                <a:tc>
                  <a:txBody>
                    <a:bodyPr/>
                    <a:lstStyle/>
                    <a:p>
                      <a:pPr algn="ctr" fontAlgn="ctr"/>
                      <a:r>
                        <a:rPr lang="en-US" sz="2000" u="none" strike="noStrike" dirty="0">
                          <a:effectLst/>
                          <a:latin typeface="+mn-lt"/>
                        </a:rPr>
                        <a:t>Feb-20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4480.23</a:t>
                      </a:r>
                      <a:endParaRPr lang="en-US" sz="2000" b="0" i="0" u="none" strike="noStrike">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124.28</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360</a:t>
                      </a:r>
                      <a:endParaRPr lang="en-US" sz="20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2170795036"/>
                  </a:ext>
                </a:extLst>
              </a:tr>
              <a:tr h="291365">
                <a:tc>
                  <a:txBody>
                    <a:bodyPr/>
                    <a:lstStyle/>
                    <a:p>
                      <a:pPr algn="ctr" fontAlgn="ctr"/>
                      <a:r>
                        <a:rPr lang="en-US" sz="2000" u="none" strike="noStrike" dirty="0">
                          <a:effectLst/>
                          <a:latin typeface="+mn-lt"/>
                        </a:rPr>
                        <a:t>Mar-20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4008.29</a:t>
                      </a:r>
                      <a:endParaRPr lang="en-US" sz="2000" b="0" i="0" u="none" strike="noStrike">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66.46</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360</a:t>
                      </a:r>
                      <a:endParaRPr lang="en-US" sz="20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3233770605"/>
                  </a:ext>
                </a:extLst>
              </a:tr>
              <a:tr h="291365">
                <a:tc>
                  <a:txBody>
                    <a:bodyPr/>
                    <a:lstStyle/>
                    <a:p>
                      <a:pPr algn="ctr" fontAlgn="ctr"/>
                      <a:r>
                        <a:rPr lang="en-US" sz="2000" u="none" strike="noStrike" dirty="0">
                          <a:effectLst/>
                          <a:latin typeface="+mn-lt"/>
                        </a:rPr>
                        <a:t>Apr-20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a:t>
                      </a:r>
                      <a:endParaRPr lang="en-US" sz="2000" b="0" i="0" u="none" strike="noStrike">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effectLst/>
                          <a:latin typeface="+mn-lt"/>
                        </a:rPr>
                        <a:t>360</a:t>
                      </a:r>
                      <a:endParaRPr lang="en-US" sz="20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2180350067"/>
                  </a:ext>
                </a:extLst>
              </a:tr>
              <a:tr h="291365">
                <a:tc>
                  <a:txBody>
                    <a:bodyPr/>
                    <a:lstStyle/>
                    <a:p>
                      <a:pPr algn="ctr" fontAlgn="ctr"/>
                      <a:r>
                        <a:rPr lang="en-US" sz="2000" u="none" strike="noStrike" dirty="0">
                          <a:effectLst/>
                          <a:latin typeface="+mn-lt"/>
                        </a:rPr>
                        <a:t>May-20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dirty="0">
                          <a:solidFill>
                            <a:srgbClr val="C00000"/>
                          </a:solidFill>
                          <a:effectLst/>
                          <a:latin typeface="+mn-lt"/>
                        </a:rPr>
                        <a:t>4060.45</a:t>
                      </a:r>
                      <a:endParaRPr lang="en-US" sz="2000" b="0" i="0" u="none" strike="noStrike" dirty="0">
                        <a:solidFill>
                          <a:srgbClr val="C00000"/>
                        </a:solidFill>
                        <a:effectLst/>
                        <a:latin typeface="+mn-lt"/>
                      </a:endParaRPr>
                    </a:p>
                  </a:txBody>
                  <a:tcPr marL="7620" marR="7620" marT="7620" marB="0" anchor="ctr"/>
                </a:tc>
                <a:tc>
                  <a:txBody>
                    <a:bodyPr/>
                    <a:lstStyle/>
                    <a:p>
                      <a:pPr algn="ctr" fontAlgn="ctr"/>
                      <a:r>
                        <a:rPr lang="en-US" sz="2000" u="none" strike="noStrike" dirty="0">
                          <a:solidFill>
                            <a:srgbClr val="C00000"/>
                          </a:solidFill>
                          <a:effectLst/>
                          <a:latin typeface="+mn-lt"/>
                        </a:rPr>
                        <a:t>1.43</a:t>
                      </a:r>
                      <a:endParaRPr lang="en-US" sz="2000" b="0" i="0" u="none" strike="noStrike" dirty="0">
                        <a:solidFill>
                          <a:srgbClr val="C00000"/>
                        </a:solidFill>
                        <a:effectLst/>
                        <a:latin typeface="+mn-lt"/>
                      </a:endParaRPr>
                    </a:p>
                  </a:txBody>
                  <a:tcPr marL="7620" marR="7620" marT="7620" marB="0" anchor="ctr"/>
                </a:tc>
                <a:tc>
                  <a:txBody>
                    <a:bodyPr/>
                    <a:lstStyle/>
                    <a:p>
                      <a:pPr algn="ctr" fontAlgn="ctr"/>
                      <a:r>
                        <a:rPr lang="en-US" sz="2000" u="none" strike="noStrike">
                          <a:effectLst/>
                          <a:latin typeface="+mn-lt"/>
                        </a:rPr>
                        <a:t>360</a:t>
                      </a:r>
                      <a:endParaRPr lang="en-US" sz="20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1217450362"/>
                  </a:ext>
                </a:extLst>
              </a:tr>
              <a:tr h="291365">
                <a:tc>
                  <a:txBody>
                    <a:bodyPr/>
                    <a:lstStyle/>
                    <a:p>
                      <a:pPr algn="ctr" fontAlgn="ctr"/>
                      <a:r>
                        <a:rPr lang="en-US" sz="2000" u="none" strike="noStrike" dirty="0">
                          <a:effectLst/>
                          <a:latin typeface="+mn-lt"/>
                        </a:rPr>
                        <a:t>Jun-20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dirty="0">
                          <a:solidFill>
                            <a:srgbClr val="C00000"/>
                          </a:solidFill>
                          <a:effectLst/>
                          <a:latin typeface="+mn-lt"/>
                        </a:rPr>
                        <a:t>3989.09</a:t>
                      </a:r>
                      <a:endParaRPr lang="en-US" sz="2000" b="0" i="0" u="none" strike="noStrike" dirty="0">
                        <a:solidFill>
                          <a:srgbClr val="C00000"/>
                        </a:solidFill>
                        <a:effectLst/>
                        <a:latin typeface="+mn-lt"/>
                      </a:endParaRPr>
                    </a:p>
                  </a:txBody>
                  <a:tcPr marL="7620" marR="7620" marT="7620" marB="0" anchor="ctr"/>
                </a:tc>
                <a:tc>
                  <a:txBody>
                    <a:bodyPr/>
                    <a:lstStyle/>
                    <a:p>
                      <a:pPr algn="ctr" fontAlgn="ctr"/>
                      <a:r>
                        <a:rPr lang="en-US" sz="2000" u="none" strike="noStrike" dirty="0">
                          <a:solidFill>
                            <a:srgbClr val="C00000"/>
                          </a:solidFill>
                          <a:effectLst/>
                          <a:latin typeface="+mn-lt"/>
                        </a:rPr>
                        <a:t>47.8</a:t>
                      </a:r>
                      <a:endParaRPr lang="en-US" sz="2000" b="0" i="0" u="none" strike="noStrike" dirty="0">
                        <a:solidFill>
                          <a:srgbClr val="C00000"/>
                        </a:solidFill>
                        <a:effectLst/>
                        <a:latin typeface="+mn-lt"/>
                      </a:endParaRPr>
                    </a:p>
                  </a:txBody>
                  <a:tcPr marL="7620" marR="7620" marT="7620" marB="0" anchor="ctr"/>
                </a:tc>
                <a:tc>
                  <a:txBody>
                    <a:bodyPr/>
                    <a:lstStyle/>
                    <a:p>
                      <a:pPr algn="ctr" fontAlgn="ctr"/>
                      <a:r>
                        <a:rPr lang="en-US" sz="2000" u="none" strike="noStrike">
                          <a:effectLst/>
                          <a:latin typeface="+mn-lt"/>
                        </a:rPr>
                        <a:t>362</a:t>
                      </a:r>
                      <a:endParaRPr lang="en-US" sz="20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2250763884"/>
                  </a:ext>
                </a:extLst>
              </a:tr>
              <a:tr h="291365">
                <a:tc>
                  <a:txBody>
                    <a:bodyPr/>
                    <a:lstStyle/>
                    <a:p>
                      <a:pPr algn="ctr" fontAlgn="ctr"/>
                      <a:r>
                        <a:rPr lang="en-US" sz="2000" u="none" strike="noStrike" dirty="0">
                          <a:effectLst/>
                          <a:latin typeface="+mn-lt"/>
                        </a:rPr>
                        <a:t>Jul-20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dirty="0">
                          <a:solidFill>
                            <a:srgbClr val="C00000"/>
                          </a:solidFill>
                          <a:effectLst/>
                          <a:latin typeface="+mn-lt"/>
                        </a:rPr>
                        <a:t>4214.43</a:t>
                      </a:r>
                      <a:endParaRPr lang="en-US" sz="2000" b="0" i="0" u="none" strike="noStrike" dirty="0">
                        <a:solidFill>
                          <a:srgbClr val="C00000"/>
                        </a:solidFill>
                        <a:effectLst/>
                        <a:latin typeface="+mn-lt"/>
                      </a:endParaRPr>
                    </a:p>
                  </a:txBody>
                  <a:tcPr marL="7620" marR="7620" marT="7620" marB="0" anchor="ctr"/>
                </a:tc>
                <a:tc>
                  <a:txBody>
                    <a:bodyPr/>
                    <a:lstStyle/>
                    <a:p>
                      <a:pPr algn="ctr" fontAlgn="ctr"/>
                      <a:r>
                        <a:rPr lang="en-US" sz="2000" u="none" strike="noStrike" dirty="0">
                          <a:solidFill>
                            <a:srgbClr val="C00000"/>
                          </a:solidFill>
                          <a:effectLst/>
                          <a:latin typeface="+mn-lt"/>
                        </a:rPr>
                        <a:t>60.01</a:t>
                      </a:r>
                      <a:endParaRPr lang="en-US" sz="2000" b="0" i="0" u="none" strike="noStrike" dirty="0">
                        <a:solidFill>
                          <a:srgbClr val="C00000"/>
                        </a:solidFill>
                        <a:effectLst/>
                        <a:latin typeface="+mn-lt"/>
                      </a:endParaRPr>
                    </a:p>
                  </a:txBody>
                  <a:tcPr marL="7620" marR="7620" marT="7620" marB="0" anchor="ctr"/>
                </a:tc>
                <a:tc>
                  <a:txBody>
                    <a:bodyPr/>
                    <a:lstStyle/>
                    <a:p>
                      <a:pPr algn="ctr" fontAlgn="ctr"/>
                      <a:r>
                        <a:rPr lang="en-US" sz="2000" u="none" strike="noStrike">
                          <a:effectLst/>
                          <a:latin typeface="+mn-lt"/>
                        </a:rPr>
                        <a:t>361</a:t>
                      </a:r>
                      <a:endParaRPr lang="en-US" sz="20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1325637469"/>
                  </a:ext>
                </a:extLst>
              </a:tr>
              <a:tr h="291365">
                <a:tc>
                  <a:txBody>
                    <a:bodyPr/>
                    <a:lstStyle/>
                    <a:p>
                      <a:pPr algn="ctr" fontAlgn="ctr"/>
                      <a:r>
                        <a:rPr lang="en-US" sz="2000" u="none" strike="noStrike" dirty="0">
                          <a:effectLst/>
                          <a:latin typeface="+mn-lt"/>
                        </a:rPr>
                        <a:t>Aug-20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a:solidFill>
                            <a:srgbClr val="C00000"/>
                          </a:solidFill>
                          <a:effectLst/>
                          <a:latin typeface="+mn-lt"/>
                        </a:rPr>
                        <a:t>4879.15</a:t>
                      </a:r>
                      <a:endParaRPr lang="en-US" sz="2000" b="0" i="0" u="none" strike="noStrike">
                        <a:solidFill>
                          <a:srgbClr val="C00000"/>
                        </a:solidFill>
                        <a:effectLst/>
                        <a:latin typeface="+mn-lt"/>
                      </a:endParaRPr>
                    </a:p>
                  </a:txBody>
                  <a:tcPr marL="7620" marR="7620" marT="7620" marB="0" anchor="ctr"/>
                </a:tc>
                <a:tc>
                  <a:txBody>
                    <a:bodyPr/>
                    <a:lstStyle/>
                    <a:p>
                      <a:pPr algn="ctr" fontAlgn="ctr"/>
                      <a:r>
                        <a:rPr lang="en-US" sz="2000" u="none" strike="noStrike" dirty="0">
                          <a:solidFill>
                            <a:srgbClr val="C00000"/>
                          </a:solidFill>
                          <a:effectLst/>
                          <a:latin typeface="+mn-lt"/>
                        </a:rPr>
                        <a:t>186.18</a:t>
                      </a:r>
                      <a:endParaRPr lang="en-US" sz="2000" b="0" i="0" u="none" strike="noStrike" dirty="0">
                        <a:solidFill>
                          <a:srgbClr val="C00000"/>
                        </a:solidFill>
                        <a:effectLst/>
                        <a:latin typeface="+mn-lt"/>
                      </a:endParaRPr>
                    </a:p>
                  </a:txBody>
                  <a:tcPr marL="7620" marR="7620" marT="7620" marB="0" anchor="ctr"/>
                </a:tc>
                <a:tc>
                  <a:txBody>
                    <a:bodyPr/>
                    <a:lstStyle/>
                    <a:p>
                      <a:pPr algn="ctr" fontAlgn="ctr"/>
                      <a:r>
                        <a:rPr lang="en-US" sz="2000" u="none" strike="noStrike" dirty="0">
                          <a:effectLst/>
                          <a:latin typeface="+mn-lt"/>
                        </a:rPr>
                        <a:t>362</a:t>
                      </a:r>
                      <a:endParaRPr lang="en-US" sz="20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3966292460"/>
                  </a:ext>
                </a:extLst>
              </a:tr>
            </a:tbl>
          </a:graphicData>
        </a:graphic>
      </p:graphicFrame>
      <p:sp>
        <p:nvSpPr>
          <p:cNvPr id="7" name="TextBox 6">
            <a:extLst>
              <a:ext uri="{FF2B5EF4-FFF2-40B4-BE49-F238E27FC236}">
                <a16:creationId xmlns:a16="http://schemas.microsoft.com/office/drawing/2014/main" id="{E137A291-38E0-41A0-9DEE-EA38704FEF22}"/>
              </a:ext>
            </a:extLst>
          </p:cNvPr>
          <p:cNvSpPr txBox="1"/>
          <p:nvPr/>
        </p:nvSpPr>
        <p:spPr>
          <a:xfrm>
            <a:off x="838200" y="5894771"/>
            <a:ext cx="10515600" cy="338554"/>
          </a:xfrm>
          <a:prstGeom prst="rect">
            <a:avLst/>
          </a:prstGeom>
          <a:noFill/>
        </p:spPr>
        <p:txBody>
          <a:bodyPr wrap="square" rtlCol="0">
            <a:spAutoFit/>
          </a:bodyPr>
          <a:lstStyle/>
          <a:p>
            <a:pPr algn="ctr"/>
            <a:r>
              <a:rPr lang="en-US" sz="1600" dirty="0"/>
              <a:t>Source: Bangladesh Bank (2020)</a:t>
            </a:r>
          </a:p>
        </p:txBody>
      </p:sp>
      <p:sp>
        <p:nvSpPr>
          <p:cNvPr id="8" name="Footer Placeholder 3">
            <a:extLst>
              <a:ext uri="{FF2B5EF4-FFF2-40B4-BE49-F238E27FC236}">
                <a16:creationId xmlns:a16="http://schemas.microsoft.com/office/drawing/2014/main" id="{F243F610-C912-4344-A060-3EB48EAA6F35}"/>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293045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677DD-9BC7-499D-A2E8-403989FB5FA3}"/>
              </a:ext>
            </a:extLst>
          </p:cNvPr>
          <p:cNvSpPr>
            <a:spLocks noGrp="1"/>
          </p:cNvSpPr>
          <p:nvPr>
            <p:ph type="title"/>
          </p:nvPr>
        </p:nvSpPr>
        <p:spPr>
          <a:xfrm>
            <a:off x="838200" y="365126"/>
            <a:ext cx="10515600" cy="842238"/>
          </a:xfrm>
        </p:spPr>
        <p:txBody>
          <a:bodyPr>
            <a:normAutofit/>
          </a:bodyPr>
          <a:lstStyle/>
          <a:p>
            <a:r>
              <a:rPr lang="en-US" sz="4000" dirty="0">
                <a:latin typeface="+mn-lt"/>
              </a:rPr>
              <a:t>Indicators of CSE</a:t>
            </a:r>
          </a:p>
        </p:txBody>
      </p:sp>
      <p:sp>
        <p:nvSpPr>
          <p:cNvPr id="4" name="Slide Number Placeholder 3">
            <a:extLst>
              <a:ext uri="{FF2B5EF4-FFF2-40B4-BE49-F238E27FC236}">
                <a16:creationId xmlns:a16="http://schemas.microsoft.com/office/drawing/2014/main" id="{DE281AAC-8A54-4A4C-ADEC-48C64060233D}"/>
              </a:ext>
            </a:extLst>
          </p:cNvPr>
          <p:cNvSpPr>
            <a:spLocks noGrp="1"/>
          </p:cNvSpPr>
          <p:nvPr>
            <p:ph type="sldNum" sz="quarter" idx="12"/>
          </p:nvPr>
        </p:nvSpPr>
        <p:spPr/>
        <p:txBody>
          <a:bodyPr/>
          <a:lstStyle/>
          <a:p>
            <a:fld id="{15DE5A57-AF21-42C0-A285-4AA3A234C5BB}" type="slidenum">
              <a:rPr lang="en-US" smtClean="0"/>
              <a:t>15</a:t>
            </a:fld>
            <a:endParaRPr lang="en-US"/>
          </a:p>
        </p:txBody>
      </p:sp>
      <p:graphicFrame>
        <p:nvGraphicFramePr>
          <p:cNvPr id="5" name="Table 4">
            <a:extLst>
              <a:ext uri="{FF2B5EF4-FFF2-40B4-BE49-F238E27FC236}">
                <a16:creationId xmlns:a16="http://schemas.microsoft.com/office/drawing/2014/main" id="{84C0D493-CED2-4164-9DF7-0376A0D5D0D8}"/>
              </a:ext>
            </a:extLst>
          </p:cNvPr>
          <p:cNvGraphicFramePr>
            <a:graphicFrameLocks noGrp="1"/>
          </p:cNvGraphicFramePr>
          <p:nvPr>
            <p:extLst>
              <p:ext uri="{D42A27DB-BD31-4B8C-83A1-F6EECF244321}">
                <p14:modId xmlns:p14="http://schemas.microsoft.com/office/powerpoint/2010/main" val="3316287129"/>
              </p:ext>
            </p:extLst>
          </p:nvPr>
        </p:nvGraphicFramePr>
        <p:xfrm>
          <a:off x="838201" y="1353295"/>
          <a:ext cx="10515600" cy="4692521"/>
        </p:xfrm>
        <a:graphic>
          <a:graphicData uri="http://schemas.openxmlformats.org/drawingml/2006/table">
            <a:tbl>
              <a:tblPr>
                <a:tableStyleId>{5C22544A-7EE6-4342-B048-85BDC9FD1C3A}</a:tableStyleId>
              </a:tblPr>
              <a:tblGrid>
                <a:gridCol w="2433187">
                  <a:extLst>
                    <a:ext uri="{9D8B030D-6E8A-4147-A177-3AD203B41FA5}">
                      <a16:colId xmlns:a16="http://schemas.microsoft.com/office/drawing/2014/main" val="2420473612"/>
                    </a:ext>
                  </a:extLst>
                </a:gridCol>
                <a:gridCol w="2880837">
                  <a:extLst>
                    <a:ext uri="{9D8B030D-6E8A-4147-A177-3AD203B41FA5}">
                      <a16:colId xmlns:a16="http://schemas.microsoft.com/office/drawing/2014/main" val="2159466351"/>
                    </a:ext>
                  </a:extLst>
                </a:gridCol>
                <a:gridCol w="2769833">
                  <a:extLst>
                    <a:ext uri="{9D8B030D-6E8A-4147-A177-3AD203B41FA5}">
                      <a16:colId xmlns:a16="http://schemas.microsoft.com/office/drawing/2014/main" val="706990620"/>
                    </a:ext>
                  </a:extLst>
                </a:gridCol>
                <a:gridCol w="2431743">
                  <a:extLst>
                    <a:ext uri="{9D8B030D-6E8A-4147-A177-3AD203B41FA5}">
                      <a16:colId xmlns:a16="http://schemas.microsoft.com/office/drawing/2014/main" val="201265612"/>
                    </a:ext>
                  </a:extLst>
                </a:gridCol>
              </a:tblGrid>
              <a:tr h="318641">
                <a:tc>
                  <a:txBody>
                    <a:bodyPr/>
                    <a:lstStyle/>
                    <a:p>
                      <a:pPr algn="ctr" fontAlgn="ctr"/>
                      <a:r>
                        <a:rPr lang="en-US" sz="2000" b="1" u="none" strike="noStrike" dirty="0">
                          <a:effectLst/>
                          <a:latin typeface="+mn-lt"/>
                        </a:rPr>
                        <a:t>End of Period</a:t>
                      </a:r>
                      <a:endParaRPr lang="en-US" sz="2000" b="1" i="0" u="none" strike="noStrike" dirty="0">
                        <a:solidFill>
                          <a:srgbClr val="000000"/>
                        </a:solidFill>
                        <a:effectLst/>
                        <a:latin typeface="+mn-lt"/>
                      </a:endParaRPr>
                    </a:p>
                  </a:txBody>
                  <a:tcPr marL="7620" marR="7620" marT="7620" marB="0" anchor="ctr"/>
                </a:tc>
                <a:tc>
                  <a:txBody>
                    <a:bodyPr/>
                    <a:lstStyle/>
                    <a:p>
                      <a:pPr algn="ctr" fontAlgn="t"/>
                      <a:r>
                        <a:rPr lang="en-US" sz="2000" b="1" u="none" strike="noStrike" dirty="0">
                          <a:effectLst/>
                          <a:latin typeface="+mn-lt"/>
                        </a:rPr>
                        <a:t>CSE All Share Price Index</a:t>
                      </a:r>
                      <a:endParaRPr lang="en-US" sz="2000" b="1" i="0" u="none" strike="noStrike" dirty="0">
                        <a:solidFill>
                          <a:srgbClr val="000000"/>
                        </a:solidFill>
                        <a:effectLst/>
                        <a:latin typeface="+mn-lt"/>
                      </a:endParaRPr>
                    </a:p>
                  </a:txBody>
                  <a:tcPr marL="7620" marR="7620" marT="7620" marB="0"/>
                </a:tc>
                <a:tc>
                  <a:txBody>
                    <a:bodyPr/>
                    <a:lstStyle/>
                    <a:p>
                      <a:pPr algn="ctr" fontAlgn="ctr"/>
                      <a:r>
                        <a:rPr lang="en-US" sz="2000" b="1" u="none" strike="noStrike" dirty="0">
                          <a:effectLst/>
                          <a:latin typeface="+mn-lt"/>
                        </a:rPr>
                        <a:t>      Turnover (BDT Billion)                                        </a:t>
                      </a:r>
                      <a:endParaRPr lang="en-US" sz="2000" b="1" i="0" u="none" strike="noStrike" dirty="0">
                        <a:solidFill>
                          <a:srgbClr val="000000"/>
                        </a:solidFill>
                        <a:effectLst/>
                        <a:latin typeface="+mn-lt"/>
                      </a:endParaRPr>
                    </a:p>
                  </a:txBody>
                  <a:tcPr marL="7620" marR="7620" marT="7620" marB="0" anchor="ctr"/>
                </a:tc>
                <a:tc>
                  <a:txBody>
                    <a:bodyPr/>
                    <a:lstStyle/>
                    <a:p>
                      <a:pPr algn="ctr" fontAlgn="ctr"/>
                      <a:r>
                        <a:rPr lang="en-US" sz="2000" b="1" u="none" strike="noStrike" dirty="0">
                          <a:effectLst/>
                          <a:latin typeface="+mn-lt"/>
                        </a:rPr>
                        <a:t>Enlisted Issues</a:t>
                      </a:r>
                      <a:endParaRPr lang="en-US" sz="2000" b="1"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1571184946"/>
                  </a:ext>
                </a:extLst>
              </a:tr>
              <a:tr h="291365">
                <a:tc>
                  <a:txBody>
                    <a:bodyPr/>
                    <a:lstStyle/>
                    <a:p>
                      <a:pPr algn="ctr" fontAlgn="ctr"/>
                      <a:r>
                        <a:rPr lang="en-US" sz="2000" u="none" strike="noStrike" dirty="0">
                          <a:effectLst/>
                          <a:latin typeface="+mn-lt"/>
                        </a:rPr>
                        <a:t>Jul-19</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b="0" i="0" u="none" strike="noStrike" dirty="0">
                          <a:solidFill>
                            <a:srgbClr val="000000"/>
                          </a:solidFill>
                          <a:effectLst/>
                          <a:latin typeface="+mn-lt"/>
                        </a:rPr>
                        <a:t>15725.46</a:t>
                      </a:r>
                    </a:p>
                  </a:txBody>
                  <a:tcPr marL="7620" marR="7620" marT="7620" marB="0" anchor="ctr"/>
                </a:tc>
                <a:tc>
                  <a:txBody>
                    <a:bodyPr/>
                    <a:lstStyle/>
                    <a:p>
                      <a:pPr algn="ctr" fontAlgn="ctr"/>
                      <a:r>
                        <a:rPr lang="en-US" sz="2000" b="0" i="0" u="none" strike="noStrike" dirty="0">
                          <a:solidFill>
                            <a:srgbClr val="000000"/>
                          </a:solidFill>
                          <a:effectLst/>
                          <a:latin typeface="+mn-lt"/>
                        </a:rPr>
                        <a:t>4.79</a:t>
                      </a:r>
                    </a:p>
                  </a:txBody>
                  <a:tcPr marL="7620" marR="7620" marT="7620" marB="0" anchor="ctr"/>
                </a:tc>
                <a:tc>
                  <a:txBody>
                    <a:bodyPr/>
                    <a:lstStyle/>
                    <a:p>
                      <a:pPr algn="ctr" fontAlgn="ctr"/>
                      <a:r>
                        <a:rPr lang="en-US" sz="2000" b="0" i="0" u="none" strike="noStrike" dirty="0">
                          <a:solidFill>
                            <a:srgbClr val="000000"/>
                          </a:solidFill>
                          <a:effectLst/>
                          <a:latin typeface="+mn-lt"/>
                        </a:rPr>
                        <a:t>327</a:t>
                      </a:r>
                    </a:p>
                  </a:txBody>
                  <a:tcPr marL="7620" marR="7620" marT="7620" marB="0" anchor="ctr"/>
                </a:tc>
                <a:extLst>
                  <a:ext uri="{0D108BD9-81ED-4DB2-BD59-A6C34878D82A}">
                    <a16:rowId xmlns:a16="http://schemas.microsoft.com/office/drawing/2014/main" val="547587018"/>
                  </a:ext>
                </a:extLst>
              </a:tr>
              <a:tr h="291365">
                <a:tc>
                  <a:txBody>
                    <a:bodyPr/>
                    <a:lstStyle/>
                    <a:p>
                      <a:pPr algn="ctr" fontAlgn="ctr"/>
                      <a:r>
                        <a:rPr lang="en-US" sz="2000" u="none" strike="noStrike" dirty="0">
                          <a:effectLst/>
                          <a:latin typeface="+mn-lt"/>
                        </a:rPr>
                        <a:t>Aug-19</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dirty="0"/>
                        <a:t>15580.60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b="0" i="0" u="none" strike="noStrike" dirty="0">
                          <a:solidFill>
                            <a:srgbClr val="000000"/>
                          </a:solidFill>
                          <a:effectLst/>
                          <a:latin typeface="+mn-lt"/>
                        </a:rPr>
                        <a:t>4.80</a:t>
                      </a:r>
                    </a:p>
                  </a:txBody>
                  <a:tcPr marL="7620" marR="7620" marT="7620" marB="0" anchor="ctr"/>
                </a:tc>
                <a:tc>
                  <a:txBody>
                    <a:bodyPr/>
                    <a:lstStyle/>
                    <a:p>
                      <a:pPr algn="ctr" fontAlgn="ctr"/>
                      <a:r>
                        <a:rPr lang="en-US" sz="2000" b="0" i="0" u="none" strike="noStrike" dirty="0">
                          <a:solidFill>
                            <a:srgbClr val="000000"/>
                          </a:solidFill>
                          <a:effectLst/>
                          <a:latin typeface="+mn-lt"/>
                        </a:rPr>
                        <a:t>328</a:t>
                      </a:r>
                    </a:p>
                  </a:txBody>
                  <a:tcPr marL="7620" marR="7620" marT="7620" marB="0" anchor="ctr"/>
                </a:tc>
                <a:extLst>
                  <a:ext uri="{0D108BD9-81ED-4DB2-BD59-A6C34878D82A}">
                    <a16:rowId xmlns:a16="http://schemas.microsoft.com/office/drawing/2014/main" val="3605053273"/>
                  </a:ext>
                </a:extLst>
              </a:tr>
              <a:tr h="291365">
                <a:tc>
                  <a:txBody>
                    <a:bodyPr/>
                    <a:lstStyle/>
                    <a:p>
                      <a:pPr algn="ctr" fontAlgn="ctr"/>
                      <a:r>
                        <a:rPr lang="en-US" sz="2000" u="none" strike="noStrike" dirty="0">
                          <a:effectLst/>
                          <a:latin typeface="+mn-lt"/>
                        </a:rPr>
                        <a:t>Sep-19</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dirty="0"/>
                        <a:t>15046.73</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b="0" i="0" u="none" strike="noStrike" dirty="0">
                          <a:solidFill>
                            <a:srgbClr val="000000"/>
                          </a:solidFill>
                          <a:effectLst/>
                          <a:latin typeface="+mn-lt"/>
                        </a:rPr>
                        <a:t>5.47</a:t>
                      </a:r>
                    </a:p>
                  </a:txBody>
                  <a:tcPr marL="7620" marR="7620" marT="7620" marB="0" anchor="ctr"/>
                </a:tc>
                <a:tc>
                  <a:txBody>
                    <a:bodyPr/>
                    <a:lstStyle/>
                    <a:p>
                      <a:pPr algn="ctr" fontAlgn="ctr"/>
                      <a:r>
                        <a:rPr lang="en-US" sz="2000" b="0" i="0" u="none" strike="noStrike" dirty="0">
                          <a:solidFill>
                            <a:srgbClr val="000000"/>
                          </a:solidFill>
                          <a:effectLst/>
                          <a:latin typeface="+mn-lt"/>
                        </a:rPr>
                        <a:t>328</a:t>
                      </a:r>
                    </a:p>
                  </a:txBody>
                  <a:tcPr marL="7620" marR="7620" marT="7620" marB="0" anchor="ctr"/>
                </a:tc>
                <a:extLst>
                  <a:ext uri="{0D108BD9-81ED-4DB2-BD59-A6C34878D82A}">
                    <a16:rowId xmlns:a16="http://schemas.microsoft.com/office/drawing/2014/main" val="1743690394"/>
                  </a:ext>
                </a:extLst>
              </a:tr>
              <a:tr h="291365">
                <a:tc>
                  <a:txBody>
                    <a:bodyPr/>
                    <a:lstStyle/>
                    <a:p>
                      <a:pPr algn="ctr" fontAlgn="ctr"/>
                      <a:r>
                        <a:rPr lang="en-US" sz="2000" u="none" strike="noStrike" dirty="0">
                          <a:effectLst/>
                          <a:latin typeface="+mn-lt"/>
                        </a:rPr>
                        <a:t>Oct-19</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dirty="0"/>
                        <a:t>14221.78</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b="0" i="0" u="none" strike="noStrike" dirty="0">
                          <a:solidFill>
                            <a:srgbClr val="000000"/>
                          </a:solidFill>
                          <a:effectLst/>
                          <a:latin typeface="+mn-lt"/>
                        </a:rPr>
                        <a:t>4.19</a:t>
                      </a:r>
                    </a:p>
                  </a:txBody>
                  <a:tcPr marL="7620" marR="7620" marT="7620" marB="0" anchor="ctr"/>
                </a:tc>
                <a:tc>
                  <a:txBody>
                    <a:bodyPr/>
                    <a:lstStyle/>
                    <a:p>
                      <a:pPr algn="ctr" fontAlgn="ctr"/>
                      <a:r>
                        <a:rPr lang="en-US" sz="2000" b="0" i="0" u="none" strike="noStrike" dirty="0">
                          <a:solidFill>
                            <a:srgbClr val="000000"/>
                          </a:solidFill>
                          <a:effectLst/>
                          <a:latin typeface="+mn-lt"/>
                        </a:rPr>
                        <a:t>328</a:t>
                      </a:r>
                    </a:p>
                  </a:txBody>
                  <a:tcPr marL="7620" marR="7620" marT="7620" marB="0" anchor="ctr"/>
                </a:tc>
                <a:extLst>
                  <a:ext uri="{0D108BD9-81ED-4DB2-BD59-A6C34878D82A}">
                    <a16:rowId xmlns:a16="http://schemas.microsoft.com/office/drawing/2014/main" val="1828114152"/>
                  </a:ext>
                </a:extLst>
              </a:tr>
              <a:tr h="291365">
                <a:tc>
                  <a:txBody>
                    <a:bodyPr/>
                    <a:lstStyle/>
                    <a:p>
                      <a:pPr algn="ctr" fontAlgn="ctr"/>
                      <a:r>
                        <a:rPr lang="en-US" sz="2000" u="none" strike="noStrike" dirty="0">
                          <a:effectLst/>
                          <a:latin typeface="+mn-lt"/>
                        </a:rPr>
                        <a:t>Nov-19</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dirty="0"/>
                        <a:t>14392.43</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b="0" i="0" u="none" strike="noStrike" dirty="0">
                          <a:solidFill>
                            <a:srgbClr val="000000"/>
                          </a:solidFill>
                          <a:effectLst/>
                          <a:latin typeface="+mn-lt"/>
                        </a:rPr>
                        <a:t>5.17</a:t>
                      </a:r>
                    </a:p>
                  </a:txBody>
                  <a:tcPr marL="7620" marR="7620" marT="7620" marB="0" anchor="ctr"/>
                </a:tc>
                <a:tc>
                  <a:txBody>
                    <a:bodyPr/>
                    <a:lstStyle/>
                    <a:p>
                      <a:pPr algn="ctr" fontAlgn="ctr"/>
                      <a:r>
                        <a:rPr lang="en-US" sz="2000" b="0" i="0" u="none" strike="noStrike" dirty="0">
                          <a:solidFill>
                            <a:srgbClr val="000000"/>
                          </a:solidFill>
                          <a:effectLst/>
                          <a:latin typeface="+mn-lt"/>
                        </a:rPr>
                        <a:t>328</a:t>
                      </a:r>
                    </a:p>
                  </a:txBody>
                  <a:tcPr marL="7620" marR="7620" marT="7620" marB="0" anchor="ctr"/>
                </a:tc>
                <a:extLst>
                  <a:ext uri="{0D108BD9-81ED-4DB2-BD59-A6C34878D82A}">
                    <a16:rowId xmlns:a16="http://schemas.microsoft.com/office/drawing/2014/main" val="2880894914"/>
                  </a:ext>
                </a:extLst>
              </a:tr>
              <a:tr h="291365">
                <a:tc>
                  <a:txBody>
                    <a:bodyPr/>
                    <a:lstStyle/>
                    <a:p>
                      <a:pPr algn="ctr" fontAlgn="ctr"/>
                      <a:r>
                        <a:rPr lang="en-US" sz="2000" u="none" strike="noStrike" dirty="0">
                          <a:effectLst/>
                          <a:latin typeface="+mn-lt"/>
                        </a:rPr>
                        <a:t>Dec-19</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dirty="0"/>
                        <a:t>13505.70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b="0" i="0" u="none" strike="noStrike" dirty="0">
                          <a:solidFill>
                            <a:srgbClr val="000000"/>
                          </a:solidFill>
                          <a:effectLst/>
                          <a:latin typeface="+mn-lt"/>
                        </a:rPr>
                        <a:t>3.96</a:t>
                      </a:r>
                    </a:p>
                  </a:txBody>
                  <a:tcPr marL="7620" marR="7620" marT="7620" marB="0" anchor="ctr"/>
                </a:tc>
                <a:tc>
                  <a:txBody>
                    <a:bodyPr/>
                    <a:lstStyle/>
                    <a:p>
                      <a:pPr algn="ctr" fontAlgn="ctr"/>
                      <a:r>
                        <a:rPr lang="en-US" sz="2000" b="0" i="0" u="none" strike="noStrike" dirty="0">
                          <a:solidFill>
                            <a:srgbClr val="000000"/>
                          </a:solidFill>
                          <a:effectLst/>
                          <a:latin typeface="+mn-lt"/>
                        </a:rPr>
                        <a:t>329</a:t>
                      </a:r>
                    </a:p>
                  </a:txBody>
                  <a:tcPr marL="7620" marR="7620" marT="7620" marB="0" anchor="ctr"/>
                </a:tc>
                <a:extLst>
                  <a:ext uri="{0D108BD9-81ED-4DB2-BD59-A6C34878D82A}">
                    <a16:rowId xmlns:a16="http://schemas.microsoft.com/office/drawing/2014/main" val="2898905365"/>
                  </a:ext>
                </a:extLst>
              </a:tr>
              <a:tr h="291365">
                <a:tc>
                  <a:txBody>
                    <a:bodyPr/>
                    <a:lstStyle/>
                    <a:p>
                      <a:pPr algn="ctr" fontAlgn="ctr"/>
                      <a:r>
                        <a:rPr lang="en-US" sz="2000" u="none" strike="noStrike" dirty="0">
                          <a:effectLst/>
                          <a:latin typeface="+mn-lt"/>
                        </a:rPr>
                        <a:t>Jan-20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dirty="0"/>
                        <a:t>13586.40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b="0" i="0" u="none" strike="noStrike" dirty="0">
                          <a:solidFill>
                            <a:srgbClr val="000000"/>
                          </a:solidFill>
                          <a:effectLst/>
                          <a:latin typeface="+mn-lt"/>
                        </a:rPr>
                        <a:t>4.10</a:t>
                      </a:r>
                    </a:p>
                  </a:txBody>
                  <a:tcPr marL="7620" marR="7620" marT="7620" marB="0" anchor="ctr"/>
                </a:tc>
                <a:tc>
                  <a:txBody>
                    <a:bodyPr/>
                    <a:lstStyle/>
                    <a:p>
                      <a:pPr algn="ctr" fontAlgn="ctr"/>
                      <a:r>
                        <a:rPr lang="en-US" sz="2000" b="0" i="0" u="none" strike="noStrike" dirty="0">
                          <a:solidFill>
                            <a:srgbClr val="000000"/>
                          </a:solidFill>
                          <a:effectLst/>
                          <a:latin typeface="+mn-lt"/>
                        </a:rPr>
                        <a:t>331</a:t>
                      </a:r>
                    </a:p>
                  </a:txBody>
                  <a:tcPr marL="7620" marR="7620" marT="7620" marB="0" anchor="ctr"/>
                </a:tc>
                <a:extLst>
                  <a:ext uri="{0D108BD9-81ED-4DB2-BD59-A6C34878D82A}">
                    <a16:rowId xmlns:a16="http://schemas.microsoft.com/office/drawing/2014/main" val="3213685893"/>
                  </a:ext>
                </a:extLst>
              </a:tr>
              <a:tr h="291365">
                <a:tc>
                  <a:txBody>
                    <a:bodyPr/>
                    <a:lstStyle/>
                    <a:p>
                      <a:pPr algn="ctr" fontAlgn="ctr"/>
                      <a:r>
                        <a:rPr lang="en-US" sz="2000" u="none" strike="noStrike" dirty="0">
                          <a:effectLst/>
                          <a:latin typeface="+mn-lt"/>
                        </a:rPr>
                        <a:t>Feb-20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dirty="0"/>
                        <a:t>13742.96</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b="0" i="0" u="none" strike="noStrike" dirty="0">
                          <a:solidFill>
                            <a:srgbClr val="000000"/>
                          </a:solidFill>
                          <a:effectLst/>
                          <a:latin typeface="+mn-lt"/>
                        </a:rPr>
                        <a:t>6.20</a:t>
                      </a:r>
                    </a:p>
                  </a:txBody>
                  <a:tcPr marL="7620" marR="7620" marT="7620" marB="0" anchor="ctr"/>
                </a:tc>
                <a:tc>
                  <a:txBody>
                    <a:bodyPr/>
                    <a:lstStyle/>
                    <a:p>
                      <a:pPr algn="ctr" fontAlgn="ctr"/>
                      <a:r>
                        <a:rPr lang="en-US" sz="2000" b="0" i="0" u="none" strike="noStrike" dirty="0">
                          <a:solidFill>
                            <a:srgbClr val="000000"/>
                          </a:solidFill>
                          <a:effectLst/>
                          <a:latin typeface="+mn-lt"/>
                        </a:rPr>
                        <a:t>331</a:t>
                      </a:r>
                    </a:p>
                  </a:txBody>
                  <a:tcPr marL="7620" marR="7620" marT="7620" marB="0" anchor="ctr"/>
                </a:tc>
                <a:extLst>
                  <a:ext uri="{0D108BD9-81ED-4DB2-BD59-A6C34878D82A}">
                    <a16:rowId xmlns:a16="http://schemas.microsoft.com/office/drawing/2014/main" val="2170795036"/>
                  </a:ext>
                </a:extLst>
              </a:tr>
              <a:tr h="291365">
                <a:tc>
                  <a:txBody>
                    <a:bodyPr/>
                    <a:lstStyle/>
                    <a:p>
                      <a:pPr algn="ctr" fontAlgn="ctr"/>
                      <a:r>
                        <a:rPr lang="en-US" sz="2000" u="none" strike="noStrike" dirty="0">
                          <a:effectLst/>
                          <a:latin typeface="+mn-lt"/>
                        </a:rPr>
                        <a:t>Mar-20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dirty="0"/>
                        <a:t>11328.00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b="0" i="0" u="none" strike="noStrike" dirty="0">
                          <a:solidFill>
                            <a:srgbClr val="000000"/>
                          </a:solidFill>
                          <a:effectLst/>
                          <a:latin typeface="+mn-lt"/>
                        </a:rPr>
                        <a:t>4.84</a:t>
                      </a:r>
                    </a:p>
                  </a:txBody>
                  <a:tcPr marL="7620" marR="7620" marT="7620" marB="0" anchor="ctr"/>
                </a:tc>
                <a:tc>
                  <a:txBody>
                    <a:bodyPr/>
                    <a:lstStyle/>
                    <a:p>
                      <a:pPr algn="ctr" fontAlgn="ctr"/>
                      <a:r>
                        <a:rPr lang="en-US" sz="2000" b="0" i="0" u="none" strike="noStrike" dirty="0">
                          <a:solidFill>
                            <a:srgbClr val="000000"/>
                          </a:solidFill>
                          <a:effectLst/>
                          <a:latin typeface="+mn-lt"/>
                        </a:rPr>
                        <a:t>331</a:t>
                      </a:r>
                    </a:p>
                  </a:txBody>
                  <a:tcPr marL="7620" marR="7620" marT="7620" marB="0" anchor="ctr"/>
                </a:tc>
                <a:extLst>
                  <a:ext uri="{0D108BD9-81ED-4DB2-BD59-A6C34878D82A}">
                    <a16:rowId xmlns:a16="http://schemas.microsoft.com/office/drawing/2014/main" val="3233770605"/>
                  </a:ext>
                </a:extLst>
              </a:tr>
              <a:tr h="291365">
                <a:tc>
                  <a:txBody>
                    <a:bodyPr/>
                    <a:lstStyle/>
                    <a:p>
                      <a:pPr algn="ctr" fontAlgn="ctr"/>
                      <a:r>
                        <a:rPr lang="en-US" sz="2000" u="none" strike="noStrike" dirty="0">
                          <a:effectLst/>
                          <a:latin typeface="+mn-lt"/>
                        </a:rPr>
                        <a:t>Apr-20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a:t>
                      </a:r>
                      <a:endParaRPr lang="en-US" sz="2000" b="0" i="0" u="none" strike="noStrike" dirty="0">
                        <a:solidFill>
                          <a:srgbClr val="000000"/>
                        </a:solidFill>
                        <a:effectLst/>
                        <a:latin typeface="+mn-lt"/>
                      </a:endParaRPr>
                    </a:p>
                  </a:txBody>
                  <a:tcPr marL="7620" marR="7620" marT="762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2000" b="0" i="0" u="none" strike="noStrike" dirty="0">
                          <a:solidFill>
                            <a:srgbClr val="000000"/>
                          </a:solidFill>
                          <a:effectLst/>
                          <a:latin typeface="+mn-lt"/>
                        </a:rPr>
                        <a:t>331</a:t>
                      </a:r>
                    </a:p>
                  </a:txBody>
                  <a:tcPr marL="7620" marR="7620" marT="7620" marB="0" anchor="ctr"/>
                </a:tc>
                <a:extLst>
                  <a:ext uri="{0D108BD9-81ED-4DB2-BD59-A6C34878D82A}">
                    <a16:rowId xmlns:a16="http://schemas.microsoft.com/office/drawing/2014/main" val="2180350067"/>
                  </a:ext>
                </a:extLst>
              </a:tr>
              <a:tr h="291365">
                <a:tc>
                  <a:txBody>
                    <a:bodyPr/>
                    <a:lstStyle/>
                    <a:p>
                      <a:pPr algn="ctr" fontAlgn="ctr"/>
                      <a:r>
                        <a:rPr lang="en-US" sz="2000" u="none" strike="noStrike" dirty="0">
                          <a:effectLst/>
                          <a:latin typeface="+mn-lt"/>
                        </a:rPr>
                        <a:t>May-20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u="none" strike="noStrike" dirty="0">
                          <a:effectLst/>
                          <a:latin typeface="+mn-lt"/>
                        </a:rPr>
                        <a:t>…</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b="0" i="0" u="none" strike="noStrike" dirty="0">
                          <a:solidFill>
                            <a:srgbClr val="000000"/>
                          </a:solidFill>
                          <a:effectLst/>
                          <a:latin typeface="+mn-lt"/>
                        </a:rPr>
                        <a:t>331</a:t>
                      </a:r>
                    </a:p>
                  </a:txBody>
                  <a:tcPr marL="7620" marR="7620" marT="7620" marB="0" anchor="ctr"/>
                </a:tc>
                <a:extLst>
                  <a:ext uri="{0D108BD9-81ED-4DB2-BD59-A6C34878D82A}">
                    <a16:rowId xmlns:a16="http://schemas.microsoft.com/office/drawing/2014/main" val="1217450362"/>
                  </a:ext>
                </a:extLst>
              </a:tr>
              <a:tr h="291365">
                <a:tc>
                  <a:txBody>
                    <a:bodyPr/>
                    <a:lstStyle/>
                    <a:p>
                      <a:pPr algn="ctr" fontAlgn="ctr"/>
                      <a:r>
                        <a:rPr lang="en-US" sz="2000" u="none" strike="noStrike" dirty="0">
                          <a:effectLst/>
                          <a:latin typeface="+mn-lt"/>
                        </a:rPr>
                        <a:t>Jun-20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dirty="0">
                          <a:solidFill>
                            <a:srgbClr val="C00000"/>
                          </a:solidFill>
                        </a:rPr>
                        <a:t>11332.59</a:t>
                      </a:r>
                      <a:endParaRPr lang="en-US" sz="2000" b="0" i="0" u="none" strike="noStrike" dirty="0">
                        <a:solidFill>
                          <a:srgbClr val="C00000"/>
                        </a:solidFill>
                        <a:effectLst/>
                        <a:latin typeface="+mn-lt"/>
                      </a:endParaRPr>
                    </a:p>
                  </a:txBody>
                  <a:tcPr marL="7620" marR="7620" marT="7620" marB="0" anchor="ctr"/>
                </a:tc>
                <a:tc>
                  <a:txBody>
                    <a:bodyPr/>
                    <a:lstStyle/>
                    <a:p>
                      <a:pPr algn="ctr" fontAlgn="ctr"/>
                      <a:r>
                        <a:rPr lang="en-US" sz="2000" b="0" i="0" u="none" strike="noStrike" dirty="0">
                          <a:solidFill>
                            <a:srgbClr val="C00000"/>
                          </a:solidFill>
                          <a:effectLst/>
                          <a:latin typeface="+mn-lt"/>
                        </a:rPr>
                        <a:t>9.53</a:t>
                      </a:r>
                    </a:p>
                  </a:txBody>
                  <a:tcPr marL="7620" marR="7620" marT="7620" marB="0" anchor="ctr"/>
                </a:tc>
                <a:tc>
                  <a:txBody>
                    <a:bodyPr/>
                    <a:lstStyle/>
                    <a:p>
                      <a:pPr algn="ctr" fontAlgn="ctr"/>
                      <a:r>
                        <a:rPr lang="en-US" sz="2000" b="0" i="0" u="none" strike="noStrike" dirty="0">
                          <a:solidFill>
                            <a:srgbClr val="000000"/>
                          </a:solidFill>
                          <a:effectLst/>
                          <a:latin typeface="+mn-lt"/>
                        </a:rPr>
                        <a:t>331</a:t>
                      </a:r>
                    </a:p>
                  </a:txBody>
                  <a:tcPr marL="7620" marR="7620" marT="7620" marB="0" anchor="ctr"/>
                </a:tc>
                <a:extLst>
                  <a:ext uri="{0D108BD9-81ED-4DB2-BD59-A6C34878D82A}">
                    <a16:rowId xmlns:a16="http://schemas.microsoft.com/office/drawing/2014/main" val="2250763884"/>
                  </a:ext>
                </a:extLst>
              </a:tr>
              <a:tr h="291365">
                <a:tc>
                  <a:txBody>
                    <a:bodyPr/>
                    <a:lstStyle/>
                    <a:p>
                      <a:pPr algn="ctr" fontAlgn="ctr"/>
                      <a:r>
                        <a:rPr lang="en-US" sz="2000" u="none" strike="noStrike" dirty="0">
                          <a:effectLst/>
                          <a:latin typeface="+mn-lt"/>
                        </a:rPr>
                        <a:t>Jul-20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dirty="0">
                          <a:solidFill>
                            <a:srgbClr val="C00000"/>
                          </a:solidFill>
                        </a:rPr>
                        <a:t>11957.06</a:t>
                      </a:r>
                      <a:endParaRPr lang="en-US" sz="2000" b="0" i="0" u="none" strike="noStrike" dirty="0">
                        <a:solidFill>
                          <a:srgbClr val="C00000"/>
                        </a:solidFill>
                        <a:effectLst/>
                        <a:latin typeface="+mn-lt"/>
                      </a:endParaRPr>
                    </a:p>
                  </a:txBody>
                  <a:tcPr marL="7620" marR="7620" marT="7620" marB="0" anchor="ctr"/>
                </a:tc>
                <a:tc>
                  <a:txBody>
                    <a:bodyPr/>
                    <a:lstStyle/>
                    <a:p>
                      <a:pPr algn="ctr" fontAlgn="ctr"/>
                      <a:r>
                        <a:rPr lang="en-US" sz="2000" b="0" i="0" u="none" strike="noStrike" dirty="0">
                          <a:solidFill>
                            <a:srgbClr val="C00000"/>
                          </a:solidFill>
                          <a:effectLst/>
                          <a:latin typeface="+mn-lt"/>
                        </a:rPr>
                        <a:t>3.50</a:t>
                      </a:r>
                    </a:p>
                  </a:txBody>
                  <a:tcPr marL="7620" marR="7620" marT="7620" marB="0" anchor="ctr"/>
                </a:tc>
                <a:tc>
                  <a:txBody>
                    <a:bodyPr/>
                    <a:lstStyle/>
                    <a:p>
                      <a:pPr algn="ctr" fontAlgn="ctr"/>
                      <a:r>
                        <a:rPr lang="en-US" sz="2000" b="0" i="0" u="none" strike="noStrike" dirty="0">
                          <a:solidFill>
                            <a:srgbClr val="000000"/>
                          </a:solidFill>
                          <a:effectLst/>
                          <a:latin typeface="+mn-lt"/>
                        </a:rPr>
                        <a:t>332</a:t>
                      </a:r>
                    </a:p>
                  </a:txBody>
                  <a:tcPr marL="7620" marR="7620" marT="7620" marB="0" anchor="ctr"/>
                </a:tc>
                <a:extLst>
                  <a:ext uri="{0D108BD9-81ED-4DB2-BD59-A6C34878D82A}">
                    <a16:rowId xmlns:a16="http://schemas.microsoft.com/office/drawing/2014/main" val="1325637469"/>
                  </a:ext>
                </a:extLst>
              </a:tr>
              <a:tr h="291365">
                <a:tc>
                  <a:txBody>
                    <a:bodyPr/>
                    <a:lstStyle/>
                    <a:p>
                      <a:pPr algn="ctr" fontAlgn="ctr"/>
                      <a:r>
                        <a:rPr lang="en-US" sz="2000" u="none" strike="noStrike" dirty="0">
                          <a:effectLst/>
                          <a:latin typeface="+mn-lt"/>
                        </a:rPr>
                        <a:t>Aug-20</a:t>
                      </a:r>
                      <a:endParaRPr lang="en-US" sz="2000" b="0" i="0" u="none" strike="noStrike" dirty="0">
                        <a:solidFill>
                          <a:srgbClr val="000000"/>
                        </a:solidFill>
                        <a:effectLst/>
                        <a:latin typeface="+mn-lt"/>
                      </a:endParaRPr>
                    </a:p>
                  </a:txBody>
                  <a:tcPr marL="7620" marR="7620" marT="7620" marB="0" anchor="ctr"/>
                </a:tc>
                <a:tc>
                  <a:txBody>
                    <a:bodyPr/>
                    <a:lstStyle/>
                    <a:p>
                      <a:pPr algn="ctr" fontAlgn="ctr"/>
                      <a:r>
                        <a:rPr lang="en-US" sz="2000" dirty="0">
                          <a:solidFill>
                            <a:srgbClr val="C00000"/>
                          </a:solidFill>
                        </a:rPr>
                        <a:t>13908.14</a:t>
                      </a:r>
                      <a:endParaRPr lang="en-US" sz="2000" b="0" i="0" u="none" strike="noStrike" dirty="0">
                        <a:solidFill>
                          <a:srgbClr val="C00000"/>
                        </a:solidFill>
                        <a:effectLst/>
                        <a:latin typeface="+mn-lt"/>
                      </a:endParaRPr>
                    </a:p>
                  </a:txBody>
                  <a:tcPr marL="7620" marR="7620" marT="7620" marB="0" anchor="ctr"/>
                </a:tc>
                <a:tc>
                  <a:txBody>
                    <a:bodyPr/>
                    <a:lstStyle/>
                    <a:p>
                      <a:pPr algn="ctr" fontAlgn="ctr"/>
                      <a:r>
                        <a:rPr lang="en-US" sz="2000" b="0" i="0" u="none" strike="noStrike" dirty="0">
                          <a:solidFill>
                            <a:srgbClr val="C00000"/>
                          </a:solidFill>
                          <a:effectLst/>
                          <a:latin typeface="+mn-lt"/>
                        </a:rPr>
                        <a:t>5.94</a:t>
                      </a:r>
                    </a:p>
                  </a:txBody>
                  <a:tcPr marL="7620" marR="7620" marT="7620" marB="0" anchor="ctr"/>
                </a:tc>
                <a:tc>
                  <a:txBody>
                    <a:bodyPr/>
                    <a:lstStyle/>
                    <a:p>
                      <a:pPr algn="ctr" fontAlgn="ctr"/>
                      <a:r>
                        <a:rPr lang="en-US" sz="2000" b="0" i="0" u="none" strike="noStrike" dirty="0">
                          <a:solidFill>
                            <a:srgbClr val="000000"/>
                          </a:solidFill>
                          <a:effectLst/>
                          <a:latin typeface="+mn-lt"/>
                        </a:rPr>
                        <a:t>333</a:t>
                      </a:r>
                    </a:p>
                  </a:txBody>
                  <a:tcPr marL="7620" marR="7620" marT="7620" marB="0" anchor="ctr"/>
                </a:tc>
                <a:extLst>
                  <a:ext uri="{0D108BD9-81ED-4DB2-BD59-A6C34878D82A}">
                    <a16:rowId xmlns:a16="http://schemas.microsoft.com/office/drawing/2014/main" val="3966292460"/>
                  </a:ext>
                </a:extLst>
              </a:tr>
            </a:tbl>
          </a:graphicData>
        </a:graphic>
      </p:graphicFrame>
      <p:sp>
        <p:nvSpPr>
          <p:cNvPr id="7" name="TextBox 6">
            <a:extLst>
              <a:ext uri="{FF2B5EF4-FFF2-40B4-BE49-F238E27FC236}">
                <a16:creationId xmlns:a16="http://schemas.microsoft.com/office/drawing/2014/main" id="{E137A291-38E0-41A0-9DEE-EA38704FEF22}"/>
              </a:ext>
            </a:extLst>
          </p:cNvPr>
          <p:cNvSpPr txBox="1"/>
          <p:nvPr/>
        </p:nvSpPr>
        <p:spPr>
          <a:xfrm>
            <a:off x="838200" y="6098958"/>
            <a:ext cx="10515600" cy="338554"/>
          </a:xfrm>
          <a:prstGeom prst="rect">
            <a:avLst/>
          </a:prstGeom>
          <a:noFill/>
        </p:spPr>
        <p:txBody>
          <a:bodyPr wrap="square" rtlCol="0">
            <a:spAutoFit/>
          </a:bodyPr>
          <a:lstStyle/>
          <a:p>
            <a:pPr algn="ctr"/>
            <a:r>
              <a:rPr lang="en-US" sz="1600" dirty="0"/>
              <a:t>Source: Bangladesh Bank (2020)</a:t>
            </a:r>
          </a:p>
        </p:txBody>
      </p:sp>
      <p:sp>
        <p:nvSpPr>
          <p:cNvPr id="8" name="Footer Placeholder 3">
            <a:extLst>
              <a:ext uri="{FF2B5EF4-FFF2-40B4-BE49-F238E27FC236}">
                <a16:creationId xmlns:a16="http://schemas.microsoft.com/office/drawing/2014/main" id="{2E739727-2C07-4E90-8C27-B03611CF94E7}"/>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3962253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6E6F1-2701-4A8E-A9B8-9C6F2F1EEA5A}"/>
              </a:ext>
            </a:extLst>
          </p:cNvPr>
          <p:cNvSpPr>
            <a:spLocks noGrp="1"/>
          </p:cNvSpPr>
          <p:nvPr>
            <p:ph type="title"/>
          </p:nvPr>
        </p:nvSpPr>
        <p:spPr/>
        <p:txBody>
          <a:bodyPr>
            <a:normAutofit/>
          </a:bodyPr>
          <a:lstStyle/>
          <a:p>
            <a:r>
              <a:rPr lang="en-US" sz="4000" b="0" i="0" u="none" strike="noStrike" baseline="0" dirty="0">
                <a:solidFill>
                  <a:srgbClr val="131413"/>
                </a:solidFill>
                <a:latin typeface="+mn-lt"/>
              </a:rPr>
              <a:t>COVID-19 and the Stock Market: The Role of Digitalization</a:t>
            </a:r>
            <a:endParaRPr lang="en-US" sz="4000" dirty="0"/>
          </a:p>
        </p:txBody>
      </p:sp>
      <p:sp>
        <p:nvSpPr>
          <p:cNvPr id="3" name="Content Placeholder 2">
            <a:extLst>
              <a:ext uri="{FF2B5EF4-FFF2-40B4-BE49-F238E27FC236}">
                <a16:creationId xmlns:a16="http://schemas.microsoft.com/office/drawing/2014/main" id="{71F4A45E-2F28-4848-A1A9-3A3B53E74BFC}"/>
              </a:ext>
            </a:extLst>
          </p:cNvPr>
          <p:cNvSpPr>
            <a:spLocks noGrp="1"/>
          </p:cNvSpPr>
          <p:nvPr>
            <p:ph idx="1"/>
          </p:nvPr>
        </p:nvSpPr>
        <p:spPr/>
        <p:txBody>
          <a:bodyPr>
            <a:noAutofit/>
          </a:bodyPr>
          <a:lstStyle/>
          <a:p>
            <a:pPr algn="just"/>
            <a:r>
              <a:rPr lang="en-US" sz="1800" b="0" i="0" u="none" strike="noStrike" baseline="0" dirty="0"/>
              <a:t>Reports have indicated that even as most corporeal economic activities halted, </a:t>
            </a:r>
            <a:r>
              <a:rPr lang="en-US" sz="1800" b="0" i="0" u="none" strike="noStrike" baseline="0" dirty="0">
                <a:solidFill>
                  <a:srgbClr val="C00000"/>
                </a:solidFill>
              </a:rPr>
              <a:t>trade and consumption continued to take place online</a:t>
            </a:r>
            <a:r>
              <a:rPr lang="en-US" sz="1800" b="0" i="0" u="none" strike="noStrike" baseline="0" dirty="0"/>
              <a:t> as consumers were spending more time and money online as the virus peaked (Huang et al. 2020). </a:t>
            </a:r>
          </a:p>
          <a:p>
            <a:pPr algn="just"/>
            <a:r>
              <a:rPr lang="en-US" sz="1800" dirty="0">
                <a:latin typeface="KhfdxbAdvTT86d47313"/>
              </a:rPr>
              <a:t>I</a:t>
            </a:r>
            <a:r>
              <a:rPr lang="en-US" sz="1800" b="0" i="0" u="none" strike="noStrike" baseline="0" dirty="0">
                <a:latin typeface="KhfdxbAdvTT86d47313"/>
              </a:rPr>
              <a:t>t is observed that digital technology and connectivity have emerged as essential tools and an alternative to their physical equivalents in combating the adverse effects of the pandemic and </a:t>
            </a:r>
            <a:r>
              <a:rPr lang="en-US" sz="1800" b="0" i="0" u="none" strike="noStrike" baseline="0" dirty="0">
                <a:solidFill>
                  <a:srgbClr val="C00000"/>
                </a:solidFill>
                <a:latin typeface="KhfdxbAdvTT86d47313"/>
              </a:rPr>
              <a:t>enhancing societal and economic resilience</a:t>
            </a:r>
            <a:r>
              <a:rPr lang="en-US" sz="1800" b="0" i="0" u="none" strike="noStrike" baseline="0" dirty="0">
                <a:latin typeface="KhfdxbAdvTT86d47313"/>
              </a:rPr>
              <a:t> (Atsuko and </a:t>
            </a:r>
            <a:r>
              <a:rPr lang="en-US" sz="1800" b="0" i="0" u="none" strike="noStrike" baseline="0" dirty="0" err="1">
                <a:latin typeface="KhfdxbAdvTT86d47313"/>
              </a:rPr>
              <a:t>Karazhantva</a:t>
            </a:r>
            <a:r>
              <a:rPr lang="en-US" sz="1800" b="0" i="0" u="none" strike="noStrike" baseline="0" dirty="0">
                <a:latin typeface="KhfdxbAdvTT86d47313"/>
              </a:rPr>
              <a:t> 2020).</a:t>
            </a:r>
          </a:p>
          <a:p>
            <a:pPr algn="just"/>
            <a:r>
              <a:rPr lang="en-US" sz="1800" b="0" i="0" u="none" strike="noStrike" baseline="0" dirty="0">
                <a:latin typeface="KhfdxbAdvTT86d47313"/>
              </a:rPr>
              <a:t>Particularly, </a:t>
            </a:r>
            <a:r>
              <a:rPr lang="en-US" sz="1800" b="0" i="0" u="none" strike="noStrike" baseline="0" dirty="0">
                <a:latin typeface="LjmxkhAdvTTe45e47d2"/>
              </a:rPr>
              <a:t>Ding </a:t>
            </a:r>
            <a:r>
              <a:rPr lang="en-US" sz="1800" b="0" i="0" u="none" strike="noStrike" baseline="0" dirty="0">
                <a:latin typeface="DvslbtAdvTT7329fd89.I"/>
              </a:rPr>
              <a:t>et al.</a:t>
            </a:r>
            <a:r>
              <a:rPr lang="en-US" sz="1800" b="0" i="0" u="none" strike="noStrike" baseline="0" dirty="0">
                <a:latin typeface="KhfdxbAdvTT86d47313"/>
              </a:rPr>
              <a:t> (2020) argue that sectors with </a:t>
            </a:r>
            <a:r>
              <a:rPr lang="en-US" sz="1800" b="0" i="0" u="none" strike="noStrike" baseline="0" dirty="0">
                <a:solidFill>
                  <a:srgbClr val="C00000"/>
                </a:solidFill>
                <a:latin typeface="KhfdxbAdvTT86d47313"/>
              </a:rPr>
              <a:t>higher levels of digital transformation remain resilient </a:t>
            </a:r>
            <a:r>
              <a:rPr lang="en-US" sz="1800" b="0" i="0" u="none" strike="noStrike" baseline="0" dirty="0">
                <a:latin typeface="KhfdxbAdvTT86d47313"/>
              </a:rPr>
              <a:t>to the impact of the market sentiment from the COVID-19 pandemic, </a:t>
            </a:r>
            <a:r>
              <a:rPr lang="en-US" sz="1800" b="0" i="0" u="none" strike="noStrike" baseline="0" dirty="0">
                <a:solidFill>
                  <a:srgbClr val="C00000"/>
                </a:solidFill>
                <a:latin typeface="KhfdxbAdvTT86d47313"/>
              </a:rPr>
              <a:t>while sectors that lag across </a:t>
            </a:r>
            <a:r>
              <a:rPr lang="en-US" sz="1800" b="0" i="0" u="none" strike="noStrike" baseline="0" dirty="0">
                <a:latin typeface="KhfdxbAdvTT86d47313"/>
              </a:rPr>
              <a:t>most digital transformation dimensions are among </a:t>
            </a:r>
            <a:r>
              <a:rPr lang="en-US" sz="1800" b="0" i="0" u="none" strike="noStrike" baseline="0" dirty="0">
                <a:solidFill>
                  <a:srgbClr val="C00000"/>
                </a:solidFill>
                <a:latin typeface="KhfdxbAdvTT86d47313"/>
              </a:rPr>
              <a:t>the most negatively affected</a:t>
            </a:r>
            <a:r>
              <a:rPr lang="en-US" sz="1800" b="0" i="0" u="none" strike="noStrike" baseline="0" dirty="0">
                <a:latin typeface="KhfdxbAdvTT86d47313"/>
              </a:rPr>
              <a:t>.</a:t>
            </a:r>
          </a:p>
          <a:p>
            <a:pPr algn="just"/>
            <a:r>
              <a:rPr lang="en-US" sz="1800" b="0" i="0" u="none" strike="noStrike" baseline="0" dirty="0">
                <a:latin typeface="KhfdxbAdvTT86d47313"/>
              </a:rPr>
              <a:t>In the current pandemic-led stock market crash, interestingly,</a:t>
            </a:r>
            <a:r>
              <a:rPr lang="en-US" sz="1800" b="0" i="0" u="none" strike="noStrike" baseline="0" dirty="0">
                <a:solidFill>
                  <a:srgbClr val="C00000"/>
                </a:solidFill>
                <a:latin typeface="KhfdxbAdvTT86d47313"/>
              </a:rPr>
              <a:t> certain industries and firms are able to withstand the adverse effect and turn the crisis into opportunities </a:t>
            </a:r>
            <a:r>
              <a:rPr lang="en-US" sz="1800" b="0" i="0" u="none" strike="noStrike" baseline="0" dirty="0">
                <a:latin typeface="KhfdxbAdvTT86d47313"/>
              </a:rPr>
              <a:t>by providing/using digital solutions to expand their business. Thus, their </a:t>
            </a:r>
            <a:r>
              <a:rPr lang="en-US" sz="1800" b="0" i="0" u="none" strike="noStrike" baseline="0" dirty="0">
                <a:solidFill>
                  <a:srgbClr val="C00000"/>
                </a:solidFill>
                <a:latin typeface="KhfdxbAdvTT86d47313"/>
              </a:rPr>
              <a:t>stock prices are not negatively affected </a:t>
            </a:r>
            <a:r>
              <a:rPr lang="en-US" sz="1800" b="0" i="0" u="none" strike="noStrike" baseline="0" dirty="0">
                <a:latin typeface="KhfdxbAdvTT86d47313"/>
              </a:rPr>
              <a:t>by the market</a:t>
            </a:r>
            <a:r>
              <a:rPr lang="en-US" sz="1800" b="0" i="0" u="none" strike="noStrike" baseline="0" dirty="0">
                <a:latin typeface="YrrptxAdvTT86d47313+20"/>
              </a:rPr>
              <a:t>’</a:t>
            </a:r>
            <a:r>
              <a:rPr lang="en-US" sz="1800" b="0" i="0" u="none" strike="noStrike" baseline="0" dirty="0">
                <a:latin typeface="KhfdxbAdvTT86d47313"/>
              </a:rPr>
              <a:t>s downturn. </a:t>
            </a:r>
          </a:p>
          <a:p>
            <a:pPr algn="just"/>
            <a:r>
              <a:rPr lang="en-US" sz="1800" b="0" i="0" u="none" strike="noStrike" baseline="0" dirty="0">
                <a:latin typeface="KhfdxbAdvTT86d47313"/>
              </a:rPr>
              <a:t>For example, the stock price of Zoom Video Communications, Inc. (the major provider of online conference platforms) has increased from </a:t>
            </a:r>
            <a:r>
              <a:rPr lang="en-US" sz="1800" b="0" i="0" u="none" strike="noStrike" baseline="0" dirty="0">
                <a:solidFill>
                  <a:srgbClr val="C00000"/>
                </a:solidFill>
                <a:latin typeface="KhfdxbAdvTT86d47313"/>
              </a:rPr>
              <a:t>USD70 in early January 2020 to USD150 </a:t>
            </a:r>
            <a:r>
              <a:rPr lang="en-US" sz="1800" b="0" i="0" u="none" strike="noStrike" baseline="0" dirty="0">
                <a:latin typeface="KhfdxbAdvTT86d47313"/>
              </a:rPr>
              <a:t>by the end of March 2020 amidst the market crash.</a:t>
            </a:r>
          </a:p>
          <a:p>
            <a:pPr algn="just"/>
            <a:endParaRPr lang="en-US" sz="1800" dirty="0"/>
          </a:p>
        </p:txBody>
      </p:sp>
      <p:sp>
        <p:nvSpPr>
          <p:cNvPr id="4" name="Slide Number Placeholder 3">
            <a:extLst>
              <a:ext uri="{FF2B5EF4-FFF2-40B4-BE49-F238E27FC236}">
                <a16:creationId xmlns:a16="http://schemas.microsoft.com/office/drawing/2014/main" id="{5A2D7DED-0D3D-4EDD-B20D-893409512B9C}"/>
              </a:ext>
            </a:extLst>
          </p:cNvPr>
          <p:cNvSpPr>
            <a:spLocks noGrp="1"/>
          </p:cNvSpPr>
          <p:nvPr>
            <p:ph type="sldNum" sz="quarter" idx="12"/>
          </p:nvPr>
        </p:nvSpPr>
        <p:spPr/>
        <p:txBody>
          <a:bodyPr/>
          <a:lstStyle/>
          <a:p>
            <a:fld id="{15DE5A57-AF21-42C0-A285-4AA3A234C5BB}" type="slidenum">
              <a:rPr lang="en-US" smtClean="0"/>
              <a:t>16</a:t>
            </a:fld>
            <a:endParaRPr lang="en-US"/>
          </a:p>
        </p:txBody>
      </p:sp>
      <p:sp>
        <p:nvSpPr>
          <p:cNvPr id="6" name="Footer Placeholder 3">
            <a:extLst>
              <a:ext uri="{FF2B5EF4-FFF2-40B4-BE49-F238E27FC236}">
                <a16:creationId xmlns:a16="http://schemas.microsoft.com/office/drawing/2014/main" id="{78DD073A-A5AF-457E-87CF-92547492BC61}"/>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470980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7A0967-E15E-491D-8DE0-EF65451C371C}"/>
              </a:ext>
            </a:extLst>
          </p:cNvPr>
          <p:cNvSpPr>
            <a:spLocks noGrp="1"/>
          </p:cNvSpPr>
          <p:nvPr>
            <p:ph idx="1"/>
          </p:nvPr>
        </p:nvSpPr>
        <p:spPr/>
        <p:txBody>
          <a:bodyPr>
            <a:normAutofit/>
          </a:bodyPr>
          <a:lstStyle/>
          <a:p>
            <a:pPr algn="just"/>
            <a:r>
              <a:rPr lang="en-US" sz="3600" dirty="0">
                <a:solidFill>
                  <a:srgbClr val="C00000"/>
                </a:solidFill>
              </a:rPr>
              <a:t>F</a:t>
            </a:r>
            <a:r>
              <a:rPr lang="en-US" sz="3600" b="0" i="0" u="none" strike="noStrike" baseline="0" dirty="0">
                <a:solidFill>
                  <a:srgbClr val="C00000"/>
                </a:solidFill>
              </a:rPr>
              <a:t>irms that have undergone digital transformation </a:t>
            </a:r>
            <a:r>
              <a:rPr lang="en-US" sz="3600" b="0" i="0" u="none" strike="noStrike" baseline="0" dirty="0">
                <a:solidFill>
                  <a:srgbClr val="131413"/>
                </a:solidFill>
              </a:rPr>
              <a:t>are likely to have a better chance of performing better amidst the pandemic as </a:t>
            </a:r>
            <a:r>
              <a:rPr lang="en-US" sz="3600" b="0" i="0" u="none" strike="noStrike" baseline="0" dirty="0"/>
              <a:t>they are</a:t>
            </a:r>
            <a:r>
              <a:rPr lang="en-US" sz="3600" b="0" i="0" u="none" strike="noStrike" baseline="0" dirty="0">
                <a:solidFill>
                  <a:srgbClr val="C00000"/>
                </a:solidFill>
              </a:rPr>
              <a:t> more capable of maintaining some degree of operation </a:t>
            </a:r>
            <a:r>
              <a:rPr lang="en-US" sz="3600" b="0" i="0" u="none" strike="noStrike" baseline="0" dirty="0">
                <a:solidFill>
                  <a:srgbClr val="131413"/>
                </a:solidFill>
              </a:rPr>
              <a:t>and </a:t>
            </a:r>
            <a:r>
              <a:rPr lang="en-US" sz="3600" b="0" i="0" u="none" strike="noStrike" baseline="0" dirty="0">
                <a:solidFill>
                  <a:srgbClr val="C00000"/>
                </a:solidFill>
              </a:rPr>
              <a:t>revenue stream</a:t>
            </a:r>
            <a:r>
              <a:rPr lang="en-US" sz="3600" b="0" i="0" u="none" strike="noStrike" baseline="0" dirty="0">
                <a:solidFill>
                  <a:srgbClr val="131413"/>
                </a:solidFill>
              </a:rPr>
              <a:t> for their businesses. </a:t>
            </a:r>
            <a:r>
              <a:rPr lang="en-US" sz="3600" b="0" i="0" u="none" strike="noStrike" baseline="0" dirty="0">
                <a:solidFill>
                  <a:srgbClr val="C00000"/>
                </a:solidFill>
              </a:rPr>
              <a:t>Market sentiment </a:t>
            </a:r>
            <a:r>
              <a:rPr lang="en-US" sz="3600" b="0" i="0" u="none" strike="noStrike" baseline="0" dirty="0"/>
              <a:t>toward such firms may thus be </a:t>
            </a:r>
            <a:r>
              <a:rPr lang="en-US" sz="3600" b="0" i="0" u="none" strike="noStrike" baseline="0" dirty="0">
                <a:solidFill>
                  <a:srgbClr val="C00000"/>
                </a:solidFill>
              </a:rPr>
              <a:t>stronger </a:t>
            </a:r>
            <a:r>
              <a:rPr lang="en-US" sz="3600" b="0" i="0" u="none" strike="noStrike" baseline="0" dirty="0">
                <a:solidFill>
                  <a:srgbClr val="131413"/>
                </a:solidFill>
              </a:rPr>
              <a:t>and, consequently, translate into </a:t>
            </a:r>
            <a:r>
              <a:rPr lang="en-US" sz="3600" b="0" i="0" u="none" strike="noStrike" baseline="0" dirty="0">
                <a:solidFill>
                  <a:srgbClr val="C00000"/>
                </a:solidFill>
              </a:rPr>
              <a:t>more resilient stock prices</a:t>
            </a:r>
            <a:r>
              <a:rPr lang="en-US" sz="3600" b="0" i="0" u="none" strike="noStrike" baseline="0" dirty="0">
                <a:solidFill>
                  <a:srgbClr val="131413"/>
                </a:solidFill>
              </a:rPr>
              <a:t>.</a:t>
            </a:r>
            <a:endParaRPr lang="en-US" sz="3600" dirty="0"/>
          </a:p>
        </p:txBody>
      </p:sp>
      <p:sp>
        <p:nvSpPr>
          <p:cNvPr id="4" name="Slide Number Placeholder 3">
            <a:extLst>
              <a:ext uri="{FF2B5EF4-FFF2-40B4-BE49-F238E27FC236}">
                <a16:creationId xmlns:a16="http://schemas.microsoft.com/office/drawing/2014/main" id="{A77FC666-1D3B-4BD5-A535-D75E431DD113}"/>
              </a:ext>
            </a:extLst>
          </p:cNvPr>
          <p:cNvSpPr>
            <a:spLocks noGrp="1"/>
          </p:cNvSpPr>
          <p:nvPr>
            <p:ph type="sldNum" sz="quarter" idx="12"/>
          </p:nvPr>
        </p:nvSpPr>
        <p:spPr/>
        <p:txBody>
          <a:bodyPr/>
          <a:lstStyle/>
          <a:p>
            <a:fld id="{15DE5A57-AF21-42C0-A285-4AA3A234C5BB}" type="slidenum">
              <a:rPr lang="en-US" smtClean="0"/>
              <a:t>17</a:t>
            </a:fld>
            <a:endParaRPr lang="en-US"/>
          </a:p>
        </p:txBody>
      </p:sp>
      <p:sp>
        <p:nvSpPr>
          <p:cNvPr id="6" name="Title 1">
            <a:extLst>
              <a:ext uri="{FF2B5EF4-FFF2-40B4-BE49-F238E27FC236}">
                <a16:creationId xmlns:a16="http://schemas.microsoft.com/office/drawing/2014/main" id="{76F4BE40-2A90-40A2-81AE-2CD0665B839E}"/>
              </a:ext>
            </a:extLst>
          </p:cNvPr>
          <p:cNvSpPr>
            <a:spLocks noGrp="1"/>
          </p:cNvSpPr>
          <p:nvPr>
            <p:ph type="title"/>
          </p:nvPr>
        </p:nvSpPr>
        <p:spPr>
          <a:xfrm>
            <a:off x="838200" y="365125"/>
            <a:ext cx="10515600" cy="1325563"/>
          </a:xfrm>
        </p:spPr>
        <p:txBody>
          <a:bodyPr>
            <a:normAutofit/>
          </a:bodyPr>
          <a:lstStyle/>
          <a:p>
            <a:r>
              <a:rPr lang="en-US" sz="4000" b="0" i="0" u="none" strike="noStrike" baseline="0" dirty="0">
                <a:solidFill>
                  <a:srgbClr val="131413"/>
                </a:solidFill>
                <a:latin typeface="+mn-lt"/>
              </a:rPr>
              <a:t>COVID-19 and the Stock Market: The Role of Digitalization</a:t>
            </a:r>
            <a:endParaRPr lang="en-US" sz="4000" dirty="0"/>
          </a:p>
        </p:txBody>
      </p:sp>
      <p:sp>
        <p:nvSpPr>
          <p:cNvPr id="7" name="Footer Placeholder 3">
            <a:extLst>
              <a:ext uri="{FF2B5EF4-FFF2-40B4-BE49-F238E27FC236}">
                <a16:creationId xmlns:a16="http://schemas.microsoft.com/office/drawing/2014/main" id="{EF09640E-C6CE-4326-9370-DDA905C5A3D6}"/>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39988984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C6472-EEB9-4625-BC53-D1442E277FD5}"/>
              </a:ext>
            </a:extLst>
          </p:cNvPr>
          <p:cNvSpPr>
            <a:spLocks noGrp="1"/>
          </p:cNvSpPr>
          <p:nvPr>
            <p:ph type="title"/>
          </p:nvPr>
        </p:nvSpPr>
        <p:spPr/>
        <p:txBody>
          <a:bodyPr>
            <a:normAutofit/>
          </a:bodyPr>
          <a:lstStyle/>
          <a:p>
            <a:r>
              <a:rPr lang="en-US" sz="4000" dirty="0">
                <a:latin typeface="+mn-lt"/>
              </a:rPr>
              <a:t>Digitalization in the SMEs</a:t>
            </a:r>
          </a:p>
        </p:txBody>
      </p:sp>
      <p:sp>
        <p:nvSpPr>
          <p:cNvPr id="3" name="Content Placeholder 2">
            <a:extLst>
              <a:ext uri="{FF2B5EF4-FFF2-40B4-BE49-F238E27FC236}">
                <a16:creationId xmlns:a16="http://schemas.microsoft.com/office/drawing/2014/main" id="{F84A8A8E-C252-49C0-A1A5-69C38605F5B1}"/>
              </a:ext>
            </a:extLst>
          </p:cNvPr>
          <p:cNvSpPr>
            <a:spLocks noGrp="1"/>
          </p:cNvSpPr>
          <p:nvPr>
            <p:ph idx="1"/>
          </p:nvPr>
        </p:nvSpPr>
        <p:spPr/>
        <p:txBody>
          <a:bodyPr>
            <a:noAutofit/>
          </a:bodyPr>
          <a:lstStyle/>
          <a:p>
            <a:pPr algn="just"/>
            <a:r>
              <a:rPr lang="en-US" sz="3600" b="0" i="0" u="none" strike="noStrike" baseline="0" dirty="0">
                <a:solidFill>
                  <a:srgbClr val="131413"/>
                </a:solidFill>
              </a:rPr>
              <a:t>SMEs have adopted various digital technologies to cope with this crisis. A study on </a:t>
            </a:r>
            <a:r>
              <a:rPr lang="en-US" sz="3600" b="0" i="0" u="none" strike="noStrike" baseline="0" dirty="0">
                <a:solidFill>
                  <a:srgbClr val="C00000"/>
                </a:solidFill>
              </a:rPr>
              <a:t>518 Chinese SMEs </a:t>
            </a:r>
            <a:r>
              <a:rPr lang="en-US" sz="3600" b="0" i="0" u="none" strike="noStrike" baseline="0" dirty="0">
                <a:solidFill>
                  <a:srgbClr val="131413"/>
                </a:solidFill>
              </a:rPr>
              <a:t>with an objective of examining the relationship between SMEs’ digitalization and their public crisis responses reveals that </a:t>
            </a:r>
            <a:r>
              <a:rPr lang="en-US" sz="3600" b="0" i="0" u="none" strike="noStrike" baseline="0" dirty="0">
                <a:solidFill>
                  <a:srgbClr val="C00000"/>
                </a:solidFill>
              </a:rPr>
              <a:t>digitalization has enabled SMEs to respond effectively</a:t>
            </a:r>
            <a:r>
              <a:rPr lang="en-US" sz="3600" b="0" i="0" u="none" strike="noStrike" baseline="0" dirty="0">
                <a:solidFill>
                  <a:srgbClr val="131413"/>
                </a:solidFill>
              </a:rPr>
              <a:t> to the public crisis by making use of their dynamic capabilities (Guo et al. 2020). In addition, digitalization can help </a:t>
            </a:r>
            <a:r>
              <a:rPr lang="en-US" sz="3600" b="0" i="0" u="none" strike="noStrike" baseline="0" dirty="0">
                <a:solidFill>
                  <a:srgbClr val="C00000"/>
                </a:solidFill>
              </a:rPr>
              <a:t>improve SMEs’ performance</a:t>
            </a:r>
            <a:r>
              <a:rPr lang="en-US" sz="3600" b="0" i="0" u="none" strike="noStrike" baseline="0" dirty="0">
                <a:solidFill>
                  <a:srgbClr val="131413"/>
                </a:solidFill>
              </a:rPr>
              <a:t>. </a:t>
            </a:r>
            <a:endParaRPr lang="en-US" sz="3600" dirty="0"/>
          </a:p>
        </p:txBody>
      </p:sp>
      <p:sp>
        <p:nvSpPr>
          <p:cNvPr id="4" name="Slide Number Placeholder 3">
            <a:extLst>
              <a:ext uri="{FF2B5EF4-FFF2-40B4-BE49-F238E27FC236}">
                <a16:creationId xmlns:a16="http://schemas.microsoft.com/office/drawing/2014/main" id="{E4B302D9-31EA-4C1D-84FC-43B87DDF3F82}"/>
              </a:ext>
            </a:extLst>
          </p:cNvPr>
          <p:cNvSpPr>
            <a:spLocks noGrp="1"/>
          </p:cNvSpPr>
          <p:nvPr>
            <p:ph type="sldNum" sz="quarter" idx="12"/>
          </p:nvPr>
        </p:nvSpPr>
        <p:spPr/>
        <p:txBody>
          <a:bodyPr/>
          <a:lstStyle/>
          <a:p>
            <a:fld id="{15DE5A57-AF21-42C0-A285-4AA3A234C5BB}" type="slidenum">
              <a:rPr lang="en-US" smtClean="0"/>
              <a:t>18</a:t>
            </a:fld>
            <a:endParaRPr lang="en-US"/>
          </a:p>
        </p:txBody>
      </p:sp>
      <p:sp>
        <p:nvSpPr>
          <p:cNvPr id="6" name="Footer Placeholder 3">
            <a:extLst>
              <a:ext uri="{FF2B5EF4-FFF2-40B4-BE49-F238E27FC236}">
                <a16:creationId xmlns:a16="http://schemas.microsoft.com/office/drawing/2014/main" id="{9135E55F-39C8-4962-B22E-7D0CADC23BC1}"/>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3350383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C344C-0CAC-4D84-9F38-1C2EDC63FEBA}"/>
              </a:ext>
            </a:extLst>
          </p:cNvPr>
          <p:cNvSpPr>
            <a:spLocks noGrp="1"/>
          </p:cNvSpPr>
          <p:nvPr>
            <p:ph type="title"/>
          </p:nvPr>
        </p:nvSpPr>
        <p:spPr>
          <a:xfrm>
            <a:off x="838200" y="365126"/>
            <a:ext cx="10515600" cy="1002036"/>
          </a:xfrm>
        </p:spPr>
        <p:txBody>
          <a:bodyPr>
            <a:normAutofit/>
          </a:bodyPr>
          <a:lstStyle/>
          <a:p>
            <a:r>
              <a:rPr lang="en-US" sz="4000" dirty="0">
                <a:latin typeface="+mn-lt"/>
              </a:rPr>
              <a:t>Mobile or Web Based Trading</a:t>
            </a:r>
          </a:p>
        </p:txBody>
      </p:sp>
      <p:sp>
        <p:nvSpPr>
          <p:cNvPr id="4" name="Slide Number Placeholder 3">
            <a:extLst>
              <a:ext uri="{FF2B5EF4-FFF2-40B4-BE49-F238E27FC236}">
                <a16:creationId xmlns:a16="http://schemas.microsoft.com/office/drawing/2014/main" id="{6AB7A6D3-A754-4E5E-838D-D4E8299675CE}"/>
              </a:ext>
            </a:extLst>
          </p:cNvPr>
          <p:cNvSpPr>
            <a:spLocks noGrp="1"/>
          </p:cNvSpPr>
          <p:nvPr>
            <p:ph type="sldNum" sz="quarter" idx="12"/>
          </p:nvPr>
        </p:nvSpPr>
        <p:spPr/>
        <p:txBody>
          <a:bodyPr/>
          <a:lstStyle/>
          <a:p>
            <a:fld id="{15DE5A57-AF21-42C0-A285-4AA3A234C5BB}" type="slidenum">
              <a:rPr lang="en-US" smtClean="0"/>
              <a:t>19</a:t>
            </a:fld>
            <a:endParaRPr lang="en-US"/>
          </a:p>
        </p:txBody>
      </p:sp>
      <p:graphicFrame>
        <p:nvGraphicFramePr>
          <p:cNvPr id="5" name="Diagram 4">
            <a:extLst>
              <a:ext uri="{FF2B5EF4-FFF2-40B4-BE49-F238E27FC236}">
                <a16:creationId xmlns:a16="http://schemas.microsoft.com/office/drawing/2014/main" id="{82A35823-7E3D-4FEC-B591-577713210A0D}"/>
              </a:ext>
            </a:extLst>
          </p:cNvPr>
          <p:cNvGraphicFramePr/>
          <p:nvPr>
            <p:extLst>
              <p:ext uri="{D42A27DB-BD31-4B8C-83A1-F6EECF244321}">
                <p14:modId xmlns:p14="http://schemas.microsoft.com/office/powerpoint/2010/main" val="3530738933"/>
              </p:ext>
            </p:extLst>
          </p:nvPr>
        </p:nvGraphicFramePr>
        <p:xfrm>
          <a:off x="838200" y="1757779"/>
          <a:ext cx="10515600" cy="28763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2" name="Group 11">
            <a:extLst>
              <a:ext uri="{FF2B5EF4-FFF2-40B4-BE49-F238E27FC236}">
                <a16:creationId xmlns:a16="http://schemas.microsoft.com/office/drawing/2014/main" id="{71256C96-EF49-4D93-8561-A39D56AF5CEC}"/>
              </a:ext>
            </a:extLst>
          </p:cNvPr>
          <p:cNvGrpSpPr/>
          <p:nvPr/>
        </p:nvGrpSpPr>
        <p:grpSpPr>
          <a:xfrm>
            <a:off x="838200" y="4796950"/>
            <a:ext cx="4206240" cy="1396593"/>
            <a:chOff x="0" y="1536968"/>
            <a:chExt cx="4206240" cy="1396593"/>
          </a:xfrm>
        </p:grpSpPr>
        <p:sp>
          <p:nvSpPr>
            <p:cNvPr id="13" name="Rectangle: Rounded Corners 12">
              <a:extLst>
                <a:ext uri="{FF2B5EF4-FFF2-40B4-BE49-F238E27FC236}">
                  <a16:creationId xmlns:a16="http://schemas.microsoft.com/office/drawing/2014/main" id="{436B982E-7EB1-4577-8EFC-1A058B52A675}"/>
                </a:ext>
              </a:extLst>
            </p:cNvPr>
            <p:cNvSpPr/>
            <p:nvPr/>
          </p:nvSpPr>
          <p:spPr>
            <a:xfrm>
              <a:off x="0" y="1536968"/>
              <a:ext cx="4206240" cy="139659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Rectangle: Rounded Corners 4">
              <a:extLst>
                <a:ext uri="{FF2B5EF4-FFF2-40B4-BE49-F238E27FC236}">
                  <a16:creationId xmlns:a16="http://schemas.microsoft.com/office/drawing/2014/main" id="{4AFB8FEA-5A8E-4B5D-BADD-968BA9184EA6}"/>
                </a:ext>
              </a:extLst>
            </p:cNvPr>
            <p:cNvSpPr txBox="1"/>
            <p:nvPr/>
          </p:nvSpPr>
          <p:spPr>
            <a:xfrm>
              <a:off x="68176" y="1605144"/>
              <a:ext cx="4069888" cy="12602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3200" kern="1200" dirty="0"/>
                <a:t>Points to be noted</a:t>
              </a:r>
            </a:p>
          </p:txBody>
        </p:sp>
      </p:grpSp>
      <p:grpSp>
        <p:nvGrpSpPr>
          <p:cNvPr id="15" name="Group 14">
            <a:extLst>
              <a:ext uri="{FF2B5EF4-FFF2-40B4-BE49-F238E27FC236}">
                <a16:creationId xmlns:a16="http://schemas.microsoft.com/office/drawing/2014/main" id="{8312236E-BC43-48F2-B924-485947F2A820}"/>
              </a:ext>
            </a:extLst>
          </p:cNvPr>
          <p:cNvGrpSpPr/>
          <p:nvPr/>
        </p:nvGrpSpPr>
        <p:grpSpPr>
          <a:xfrm>
            <a:off x="5036600" y="4796950"/>
            <a:ext cx="6309360" cy="1396593"/>
            <a:chOff x="4206240" y="1518859"/>
            <a:chExt cx="6309360" cy="1396593"/>
          </a:xfrm>
        </p:grpSpPr>
        <p:sp>
          <p:nvSpPr>
            <p:cNvPr id="16" name="Arrow: Right 15">
              <a:extLst>
                <a:ext uri="{FF2B5EF4-FFF2-40B4-BE49-F238E27FC236}">
                  <a16:creationId xmlns:a16="http://schemas.microsoft.com/office/drawing/2014/main" id="{B6070B49-24B4-44F1-AC89-3205E76BE9CB}"/>
                </a:ext>
              </a:extLst>
            </p:cNvPr>
            <p:cNvSpPr/>
            <p:nvPr/>
          </p:nvSpPr>
          <p:spPr>
            <a:xfrm>
              <a:off x="4206240" y="1518859"/>
              <a:ext cx="6309360" cy="1396593"/>
            </a:xfrm>
            <a:prstGeom prst="rightArrow">
              <a:avLst>
                <a:gd name="adj1" fmla="val 75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7" name="Arrow: Right 4">
              <a:extLst>
                <a:ext uri="{FF2B5EF4-FFF2-40B4-BE49-F238E27FC236}">
                  <a16:creationId xmlns:a16="http://schemas.microsoft.com/office/drawing/2014/main" id="{87780764-8AB6-490B-BED1-C3898DE4DE4A}"/>
                </a:ext>
              </a:extLst>
            </p:cNvPr>
            <p:cNvSpPr txBox="1"/>
            <p:nvPr/>
          </p:nvSpPr>
          <p:spPr>
            <a:xfrm>
              <a:off x="4206240" y="1693433"/>
              <a:ext cx="5785638" cy="104744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605" tIns="14605" rIns="14605" bIns="14605" numCol="1" spcCol="1270" anchor="t" anchorCtr="0">
              <a:noAutofit/>
            </a:bodyPr>
            <a:lstStyle/>
            <a:p>
              <a:pPr marL="228600" lvl="1" indent="-228600" algn="l" defTabSz="1022350">
                <a:lnSpc>
                  <a:spcPct val="90000"/>
                </a:lnSpc>
                <a:spcBef>
                  <a:spcPct val="0"/>
                </a:spcBef>
                <a:spcAft>
                  <a:spcPct val="15000"/>
                </a:spcAft>
                <a:buChar char="•"/>
              </a:pPr>
              <a:r>
                <a:rPr lang="en-US" sz="1300" kern="1200" dirty="0"/>
                <a:t>Suitable website quality;</a:t>
              </a:r>
            </a:p>
            <a:p>
              <a:pPr marL="228600" lvl="1" indent="-228600" algn="l" defTabSz="1022350">
                <a:lnSpc>
                  <a:spcPct val="90000"/>
                </a:lnSpc>
                <a:spcBef>
                  <a:spcPct val="0"/>
                </a:spcBef>
                <a:spcAft>
                  <a:spcPct val="15000"/>
                </a:spcAft>
                <a:buChar char="•"/>
              </a:pPr>
              <a:r>
                <a:rPr lang="en-US" sz="1300" kern="1200" dirty="0">
                  <a:solidFill>
                    <a:schemeClr val="tx1"/>
                  </a:solidFill>
                </a:rPr>
                <a:t>Easy to operate</a:t>
              </a:r>
              <a:r>
                <a:rPr lang="en-US" sz="1300" kern="1200" dirty="0"/>
                <a:t>; </a:t>
              </a:r>
            </a:p>
            <a:p>
              <a:pPr marL="228600" lvl="1" indent="-228600" algn="l" defTabSz="1022350">
                <a:lnSpc>
                  <a:spcPct val="90000"/>
                </a:lnSpc>
                <a:spcBef>
                  <a:spcPct val="0"/>
                </a:spcBef>
                <a:spcAft>
                  <a:spcPct val="15000"/>
                </a:spcAft>
                <a:buChar char="•"/>
              </a:pPr>
              <a:r>
                <a:rPr lang="en-US" sz="1300" dirty="0"/>
                <a:t>Trust and image are of significant importance; </a:t>
              </a:r>
            </a:p>
            <a:p>
              <a:pPr marL="228600" lvl="1" indent="-228600" algn="l" defTabSz="1022350">
                <a:lnSpc>
                  <a:spcPct val="90000"/>
                </a:lnSpc>
                <a:spcBef>
                  <a:spcPct val="0"/>
                </a:spcBef>
                <a:spcAft>
                  <a:spcPct val="15000"/>
                </a:spcAft>
                <a:buChar char="•"/>
              </a:pPr>
              <a:r>
                <a:rPr lang="en-US" sz="1300" dirty="0"/>
                <a:t>Service quality;</a:t>
              </a:r>
            </a:p>
            <a:p>
              <a:pPr marL="228600" lvl="1" indent="-228600" algn="l" defTabSz="1022350">
                <a:lnSpc>
                  <a:spcPct val="90000"/>
                </a:lnSpc>
                <a:spcBef>
                  <a:spcPct val="0"/>
                </a:spcBef>
                <a:spcAft>
                  <a:spcPct val="15000"/>
                </a:spcAft>
                <a:buChar char="•"/>
              </a:pPr>
              <a:r>
                <a:rPr lang="en-US" sz="1300" dirty="0"/>
                <a:t>Cost</a:t>
              </a:r>
            </a:p>
            <a:p>
              <a:pPr marL="228600" lvl="1" indent="-228600" algn="l" defTabSz="1022350">
                <a:lnSpc>
                  <a:spcPct val="90000"/>
                </a:lnSpc>
                <a:spcBef>
                  <a:spcPct val="0"/>
                </a:spcBef>
                <a:spcAft>
                  <a:spcPct val="15000"/>
                </a:spcAft>
                <a:buChar char="•"/>
              </a:pPr>
              <a:endParaRPr lang="en-US" sz="1300" kern="1200" dirty="0"/>
            </a:p>
          </p:txBody>
        </p:sp>
      </p:grpSp>
      <p:sp>
        <p:nvSpPr>
          <p:cNvPr id="19" name="Footer Placeholder 3">
            <a:extLst>
              <a:ext uri="{FF2B5EF4-FFF2-40B4-BE49-F238E27FC236}">
                <a16:creationId xmlns:a16="http://schemas.microsoft.com/office/drawing/2014/main" id="{83C04ACF-D817-4B5D-A925-7B5DB37ACEF0}"/>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1956096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BAC06-6CFF-4CFE-A0DF-9D385E927D86}"/>
              </a:ext>
            </a:extLst>
          </p:cNvPr>
          <p:cNvSpPr>
            <a:spLocks noGrp="1"/>
          </p:cNvSpPr>
          <p:nvPr>
            <p:ph type="title"/>
          </p:nvPr>
        </p:nvSpPr>
        <p:spPr/>
        <p:txBody>
          <a:bodyPr>
            <a:normAutofit/>
          </a:bodyPr>
          <a:lstStyle/>
          <a:p>
            <a:r>
              <a:rPr lang="en-US" sz="4000" dirty="0">
                <a:latin typeface="+mn-lt"/>
              </a:rPr>
              <a:t>Industrial Revolution</a:t>
            </a:r>
          </a:p>
        </p:txBody>
      </p:sp>
      <p:sp>
        <p:nvSpPr>
          <p:cNvPr id="4" name="Slide Number Placeholder 3">
            <a:extLst>
              <a:ext uri="{FF2B5EF4-FFF2-40B4-BE49-F238E27FC236}">
                <a16:creationId xmlns:a16="http://schemas.microsoft.com/office/drawing/2014/main" id="{BC389A15-C477-4D99-A83A-5B0FDDEDC145}"/>
              </a:ext>
            </a:extLst>
          </p:cNvPr>
          <p:cNvSpPr>
            <a:spLocks noGrp="1"/>
          </p:cNvSpPr>
          <p:nvPr>
            <p:ph type="sldNum" sz="quarter" idx="12"/>
          </p:nvPr>
        </p:nvSpPr>
        <p:spPr/>
        <p:txBody>
          <a:bodyPr/>
          <a:lstStyle/>
          <a:p>
            <a:fld id="{15DE5A57-AF21-42C0-A285-4AA3A234C5BB}" type="slidenum">
              <a:rPr lang="en-US" smtClean="0"/>
              <a:t>2</a:t>
            </a:fld>
            <a:endParaRPr lang="en-US"/>
          </a:p>
        </p:txBody>
      </p:sp>
      <p:pic>
        <p:nvPicPr>
          <p:cNvPr id="6" name="Picture 5">
            <a:extLst>
              <a:ext uri="{FF2B5EF4-FFF2-40B4-BE49-F238E27FC236}">
                <a16:creationId xmlns:a16="http://schemas.microsoft.com/office/drawing/2014/main" id="{72EFC2C5-1903-42B7-8AAD-BB94917386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054" y="1988598"/>
            <a:ext cx="10341746" cy="4039340"/>
          </a:xfrm>
          <a:prstGeom prst="rect">
            <a:avLst/>
          </a:prstGeom>
          <a:ln>
            <a:solidFill>
              <a:schemeClr val="tx1"/>
            </a:solidFill>
          </a:ln>
        </p:spPr>
      </p:pic>
      <p:sp>
        <p:nvSpPr>
          <p:cNvPr id="7" name="Footer Placeholder 3">
            <a:extLst>
              <a:ext uri="{FF2B5EF4-FFF2-40B4-BE49-F238E27FC236}">
                <a16:creationId xmlns:a16="http://schemas.microsoft.com/office/drawing/2014/main" id="{3B9CA59D-761D-46A2-92E6-0FCEEC031F37}"/>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3039097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137AF-8702-48A6-A722-353BB2B69103}"/>
              </a:ext>
            </a:extLst>
          </p:cNvPr>
          <p:cNvSpPr>
            <a:spLocks noGrp="1"/>
          </p:cNvSpPr>
          <p:nvPr>
            <p:ph type="title"/>
          </p:nvPr>
        </p:nvSpPr>
        <p:spPr/>
        <p:txBody>
          <a:bodyPr>
            <a:normAutofit/>
          </a:bodyPr>
          <a:lstStyle/>
          <a:p>
            <a:r>
              <a:rPr lang="en-US" sz="4000" dirty="0">
                <a:latin typeface="+mn-lt"/>
              </a:rPr>
              <a:t>Opportunities for the Future</a:t>
            </a:r>
          </a:p>
        </p:txBody>
      </p:sp>
      <p:sp>
        <p:nvSpPr>
          <p:cNvPr id="3" name="Content Placeholder 2">
            <a:extLst>
              <a:ext uri="{FF2B5EF4-FFF2-40B4-BE49-F238E27FC236}">
                <a16:creationId xmlns:a16="http://schemas.microsoft.com/office/drawing/2014/main" id="{6351F89B-BC53-4A2E-89BB-D8413B7D6865}"/>
              </a:ext>
            </a:extLst>
          </p:cNvPr>
          <p:cNvSpPr>
            <a:spLocks noGrp="1"/>
          </p:cNvSpPr>
          <p:nvPr>
            <p:ph idx="1"/>
          </p:nvPr>
        </p:nvSpPr>
        <p:spPr/>
        <p:txBody>
          <a:bodyPr>
            <a:noAutofit/>
          </a:bodyPr>
          <a:lstStyle/>
          <a:p>
            <a:pPr algn="just"/>
            <a:r>
              <a:rPr lang="en-US" sz="3000" dirty="0">
                <a:solidFill>
                  <a:srgbClr val="000000"/>
                </a:solidFill>
              </a:rPr>
              <a:t>N</a:t>
            </a:r>
            <a:r>
              <a:rPr lang="en-US" sz="3000" i="0" u="none" strike="noStrike" baseline="0" dirty="0">
                <a:solidFill>
                  <a:srgbClr val="000000"/>
                </a:solidFill>
              </a:rPr>
              <a:t>ew ways of working will foster the </a:t>
            </a:r>
            <a:r>
              <a:rPr lang="en-US" sz="3000" i="0" u="none" strike="noStrike" baseline="0" dirty="0">
                <a:solidFill>
                  <a:srgbClr val="C00000"/>
                </a:solidFill>
              </a:rPr>
              <a:t>demand for new talent </a:t>
            </a:r>
            <a:r>
              <a:rPr lang="en-US" sz="3000" i="0" u="none" strike="noStrike" baseline="0" dirty="0">
                <a:solidFill>
                  <a:srgbClr val="000000"/>
                </a:solidFill>
              </a:rPr>
              <a:t>regardless of people's geographical location. </a:t>
            </a:r>
          </a:p>
          <a:p>
            <a:pPr algn="just"/>
            <a:r>
              <a:rPr lang="en-US" sz="3000" i="0" u="none" strike="noStrike" baseline="0" dirty="0">
                <a:solidFill>
                  <a:srgbClr val="000000"/>
                </a:solidFill>
              </a:rPr>
              <a:t>Moreover, </a:t>
            </a:r>
            <a:r>
              <a:rPr lang="en-US" sz="3000" i="0" u="none" strike="noStrike" baseline="0" dirty="0">
                <a:solidFill>
                  <a:srgbClr val="C00000"/>
                </a:solidFill>
              </a:rPr>
              <a:t>cybersecurity and privacy </a:t>
            </a:r>
            <a:r>
              <a:rPr lang="en-US" sz="3000" i="0" u="none" strike="noStrike" baseline="0" dirty="0">
                <a:solidFill>
                  <a:srgbClr val="000000"/>
                </a:solidFill>
              </a:rPr>
              <a:t>will become two key elements that will support the integrated development of the Internet of Things technology solutions, artificial intelligence, big data, and robotics. </a:t>
            </a:r>
          </a:p>
          <a:p>
            <a:pPr algn="just"/>
            <a:r>
              <a:rPr lang="en-US" sz="3000" i="0" u="none" strike="noStrike" baseline="0" dirty="0"/>
              <a:t>Official response time and the size of </a:t>
            </a:r>
            <a:r>
              <a:rPr lang="en-US" sz="3000" i="0" u="none" strike="noStrike" baseline="0" dirty="0">
                <a:solidFill>
                  <a:srgbClr val="C00000"/>
                </a:solidFill>
              </a:rPr>
              <a:t>stimulus package </a:t>
            </a:r>
            <a:r>
              <a:rPr lang="en-US" sz="3000" i="0" u="none" strike="noStrike" baseline="0" dirty="0"/>
              <a:t>provided by the governments matter in offsetting the effects of the pandemic in the 26 emerging stock markets (</a:t>
            </a:r>
            <a:r>
              <a:rPr lang="en-US" sz="3000" i="0" u="none" strike="noStrike" baseline="0" dirty="0" err="1"/>
              <a:t>Topcu</a:t>
            </a:r>
            <a:r>
              <a:rPr lang="en-US" sz="3000" i="0" u="none" strike="noStrike" baseline="0" dirty="0"/>
              <a:t> and </a:t>
            </a:r>
            <a:r>
              <a:rPr lang="en-US" sz="3000" i="0" u="none" strike="noStrike" baseline="0" dirty="0" err="1"/>
              <a:t>Gulal</a:t>
            </a:r>
            <a:r>
              <a:rPr lang="en-US" sz="3000" i="0" u="none" strike="noStrike" baseline="0" dirty="0"/>
              <a:t>, 2020).</a:t>
            </a:r>
            <a:endParaRPr lang="en-US" sz="3000" dirty="0"/>
          </a:p>
        </p:txBody>
      </p:sp>
      <p:sp>
        <p:nvSpPr>
          <p:cNvPr id="4" name="Slide Number Placeholder 3">
            <a:extLst>
              <a:ext uri="{FF2B5EF4-FFF2-40B4-BE49-F238E27FC236}">
                <a16:creationId xmlns:a16="http://schemas.microsoft.com/office/drawing/2014/main" id="{92535046-4FF2-481B-9D8C-E80E6F8B4603}"/>
              </a:ext>
            </a:extLst>
          </p:cNvPr>
          <p:cNvSpPr>
            <a:spLocks noGrp="1"/>
          </p:cNvSpPr>
          <p:nvPr>
            <p:ph type="sldNum" sz="quarter" idx="12"/>
          </p:nvPr>
        </p:nvSpPr>
        <p:spPr/>
        <p:txBody>
          <a:bodyPr/>
          <a:lstStyle/>
          <a:p>
            <a:fld id="{15DE5A57-AF21-42C0-A285-4AA3A234C5BB}" type="slidenum">
              <a:rPr lang="en-US" smtClean="0"/>
              <a:t>20</a:t>
            </a:fld>
            <a:endParaRPr lang="en-US"/>
          </a:p>
        </p:txBody>
      </p:sp>
      <p:sp>
        <p:nvSpPr>
          <p:cNvPr id="6" name="Footer Placeholder 3">
            <a:extLst>
              <a:ext uri="{FF2B5EF4-FFF2-40B4-BE49-F238E27FC236}">
                <a16:creationId xmlns:a16="http://schemas.microsoft.com/office/drawing/2014/main" id="{908A53F9-448E-448F-96BF-197B8B263291}"/>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62384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65D4A-D544-498D-AF22-B17499B1D614}"/>
              </a:ext>
            </a:extLst>
          </p:cNvPr>
          <p:cNvSpPr>
            <a:spLocks noGrp="1"/>
          </p:cNvSpPr>
          <p:nvPr>
            <p:ph type="title"/>
          </p:nvPr>
        </p:nvSpPr>
        <p:spPr/>
        <p:txBody>
          <a:bodyPr>
            <a:normAutofit/>
          </a:bodyPr>
          <a:lstStyle/>
          <a:p>
            <a:r>
              <a:rPr lang="en-US" sz="4000" dirty="0">
                <a:latin typeface="+mn-lt"/>
              </a:rPr>
              <a:t>2018 and 2019: Negative Growth in the Bangladesh Stock Market</a:t>
            </a:r>
          </a:p>
        </p:txBody>
      </p:sp>
      <p:sp>
        <p:nvSpPr>
          <p:cNvPr id="3" name="Content Placeholder 2">
            <a:extLst>
              <a:ext uri="{FF2B5EF4-FFF2-40B4-BE49-F238E27FC236}">
                <a16:creationId xmlns:a16="http://schemas.microsoft.com/office/drawing/2014/main" id="{997C040A-17D8-45F4-835E-E2FA8E980057}"/>
              </a:ext>
            </a:extLst>
          </p:cNvPr>
          <p:cNvSpPr>
            <a:spLocks noGrp="1"/>
          </p:cNvSpPr>
          <p:nvPr>
            <p:ph idx="1"/>
          </p:nvPr>
        </p:nvSpPr>
        <p:spPr/>
        <p:txBody>
          <a:bodyPr>
            <a:noAutofit/>
          </a:bodyPr>
          <a:lstStyle/>
          <a:p>
            <a:pPr algn="just"/>
            <a:r>
              <a:rPr lang="en-US" sz="3200" i="0" dirty="0">
                <a:effectLst/>
              </a:rPr>
              <a:t>The </a:t>
            </a:r>
            <a:r>
              <a:rPr lang="en-US" sz="3200" i="0" dirty="0">
                <a:solidFill>
                  <a:srgbClr val="C00000"/>
                </a:solidFill>
                <a:effectLst/>
              </a:rPr>
              <a:t>liquidity crisis </a:t>
            </a:r>
            <a:r>
              <a:rPr lang="en-US" sz="3200" i="0" dirty="0">
                <a:effectLst/>
              </a:rPr>
              <a:t>in the banking sector;</a:t>
            </a:r>
          </a:p>
          <a:p>
            <a:pPr algn="just"/>
            <a:r>
              <a:rPr lang="en-US" sz="3200" dirty="0">
                <a:solidFill>
                  <a:srgbClr val="C00000"/>
                </a:solidFill>
              </a:rPr>
              <a:t>A</a:t>
            </a:r>
            <a:r>
              <a:rPr lang="en-US" sz="3200" i="0" dirty="0">
                <a:solidFill>
                  <a:srgbClr val="C00000"/>
                </a:solidFill>
                <a:effectLst/>
              </a:rPr>
              <a:t>ggressive bank borrowing </a:t>
            </a:r>
            <a:r>
              <a:rPr lang="en-US" sz="3200" i="0" dirty="0">
                <a:effectLst/>
              </a:rPr>
              <a:t>by the government;</a:t>
            </a:r>
          </a:p>
          <a:p>
            <a:pPr algn="just"/>
            <a:r>
              <a:rPr lang="en-US" sz="3200" dirty="0">
                <a:solidFill>
                  <a:srgbClr val="C00000"/>
                </a:solidFill>
              </a:rPr>
              <a:t>D</a:t>
            </a:r>
            <a:r>
              <a:rPr lang="en-US" sz="3200" i="0" dirty="0">
                <a:solidFill>
                  <a:srgbClr val="C00000"/>
                </a:solidFill>
                <a:effectLst/>
              </a:rPr>
              <a:t>epreciation of the Bangladesh Taka </a:t>
            </a:r>
            <a:r>
              <a:rPr lang="en-US" sz="3200" i="0" dirty="0">
                <a:effectLst/>
              </a:rPr>
              <a:t>against the US Dollar;</a:t>
            </a:r>
          </a:p>
          <a:p>
            <a:pPr algn="just"/>
            <a:r>
              <a:rPr lang="en-US" sz="3200" dirty="0"/>
              <a:t>Besides, is</a:t>
            </a:r>
            <a:r>
              <a:rPr lang="en-US" sz="3200" i="0" dirty="0">
                <a:effectLst/>
              </a:rPr>
              <a:t>sues such as the </a:t>
            </a:r>
            <a:r>
              <a:rPr lang="en-US" sz="3200" i="0" dirty="0">
                <a:solidFill>
                  <a:srgbClr val="C00000"/>
                </a:solidFill>
                <a:effectLst/>
              </a:rPr>
              <a:t>clash of Grameenphone with BTRC over default payments</a:t>
            </a:r>
            <a:r>
              <a:rPr lang="en-US" sz="3200" i="0" dirty="0">
                <a:effectLst/>
              </a:rPr>
              <a:t>, </a:t>
            </a:r>
            <a:r>
              <a:rPr lang="en-US" sz="3200" i="0" dirty="0">
                <a:solidFill>
                  <a:srgbClr val="C00000"/>
                </a:solidFill>
                <a:effectLst/>
              </a:rPr>
              <a:t>liquidation of People’s Leasing and Financial Service Limited</a:t>
            </a:r>
            <a:r>
              <a:rPr lang="en-US" sz="3200" i="0" dirty="0">
                <a:effectLst/>
              </a:rPr>
              <a:t>, </a:t>
            </a:r>
            <a:r>
              <a:rPr lang="en-US" sz="3200" i="0" dirty="0">
                <a:solidFill>
                  <a:srgbClr val="C00000"/>
                </a:solidFill>
                <a:effectLst/>
              </a:rPr>
              <a:t>poor payout ratio of listed companies</a:t>
            </a:r>
            <a:r>
              <a:rPr lang="en-US" sz="3200" i="0" dirty="0">
                <a:effectLst/>
              </a:rPr>
              <a:t>, and </a:t>
            </a:r>
            <a:r>
              <a:rPr lang="en-US" sz="3200" i="0" dirty="0">
                <a:solidFill>
                  <a:srgbClr val="C00000"/>
                </a:solidFill>
                <a:effectLst/>
              </a:rPr>
              <a:t>reduction in price of large-cap companies </a:t>
            </a:r>
            <a:r>
              <a:rPr lang="en-US" sz="3200" i="0" dirty="0">
                <a:effectLst/>
              </a:rPr>
              <a:t>like BATBC, Square Pharma, and United Power have also worsened the situation. </a:t>
            </a:r>
          </a:p>
          <a:p>
            <a:pPr algn="just"/>
            <a:endParaRPr lang="en-US" sz="3200" dirty="0"/>
          </a:p>
        </p:txBody>
      </p:sp>
      <p:sp>
        <p:nvSpPr>
          <p:cNvPr id="4" name="Slide Number Placeholder 3">
            <a:extLst>
              <a:ext uri="{FF2B5EF4-FFF2-40B4-BE49-F238E27FC236}">
                <a16:creationId xmlns:a16="http://schemas.microsoft.com/office/drawing/2014/main" id="{B6BF82F3-E382-4EF3-9351-E08BC6722E43}"/>
              </a:ext>
            </a:extLst>
          </p:cNvPr>
          <p:cNvSpPr>
            <a:spLocks noGrp="1"/>
          </p:cNvSpPr>
          <p:nvPr>
            <p:ph type="sldNum" sz="quarter" idx="12"/>
          </p:nvPr>
        </p:nvSpPr>
        <p:spPr/>
        <p:txBody>
          <a:bodyPr/>
          <a:lstStyle/>
          <a:p>
            <a:fld id="{15DE5A57-AF21-42C0-A285-4AA3A234C5BB}" type="slidenum">
              <a:rPr lang="en-US" smtClean="0"/>
              <a:t>21</a:t>
            </a:fld>
            <a:endParaRPr lang="en-US"/>
          </a:p>
        </p:txBody>
      </p:sp>
      <p:sp>
        <p:nvSpPr>
          <p:cNvPr id="6" name="Footer Placeholder 3">
            <a:extLst>
              <a:ext uri="{FF2B5EF4-FFF2-40B4-BE49-F238E27FC236}">
                <a16:creationId xmlns:a16="http://schemas.microsoft.com/office/drawing/2014/main" id="{67417C87-8AF4-4AC0-B900-DD6411F8E64C}"/>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2819065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432F2-4F90-407D-A0E2-6A72B3E6BD6F}"/>
              </a:ext>
            </a:extLst>
          </p:cNvPr>
          <p:cNvSpPr>
            <a:spLocks noGrp="1"/>
          </p:cNvSpPr>
          <p:nvPr>
            <p:ph type="title"/>
          </p:nvPr>
        </p:nvSpPr>
        <p:spPr>
          <a:xfrm>
            <a:off x="838200" y="365125"/>
            <a:ext cx="10515600" cy="1325563"/>
          </a:xfrm>
        </p:spPr>
        <p:txBody>
          <a:bodyPr>
            <a:normAutofit/>
          </a:bodyPr>
          <a:lstStyle/>
          <a:p>
            <a:r>
              <a:rPr lang="en-US" sz="4000" dirty="0">
                <a:latin typeface="+mn-lt"/>
              </a:rPr>
              <a:t>Market Capitalization to GDP Ratio (in percentage)</a:t>
            </a:r>
          </a:p>
        </p:txBody>
      </p:sp>
      <p:sp>
        <p:nvSpPr>
          <p:cNvPr id="4" name="Slide Number Placeholder 3">
            <a:extLst>
              <a:ext uri="{FF2B5EF4-FFF2-40B4-BE49-F238E27FC236}">
                <a16:creationId xmlns:a16="http://schemas.microsoft.com/office/drawing/2014/main" id="{DAD4112A-48A2-4C05-9ABD-72A423699857}"/>
              </a:ext>
            </a:extLst>
          </p:cNvPr>
          <p:cNvSpPr>
            <a:spLocks noGrp="1"/>
          </p:cNvSpPr>
          <p:nvPr>
            <p:ph type="sldNum" sz="quarter" idx="12"/>
          </p:nvPr>
        </p:nvSpPr>
        <p:spPr/>
        <p:txBody>
          <a:bodyPr/>
          <a:lstStyle/>
          <a:p>
            <a:fld id="{15DE5A57-AF21-42C0-A285-4AA3A234C5BB}" type="slidenum">
              <a:rPr lang="en-US" smtClean="0"/>
              <a:t>22</a:t>
            </a:fld>
            <a:endParaRPr lang="en-US"/>
          </a:p>
        </p:txBody>
      </p:sp>
      <p:pic>
        <p:nvPicPr>
          <p:cNvPr id="6" name="Picture 5">
            <a:extLst>
              <a:ext uri="{FF2B5EF4-FFF2-40B4-BE49-F238E27FC236}">
                <a16:creationId xmlns:a16="http://schemas.microsoft.com/office/drawing/2014/main" id="{B90F54FE-4D55-455C-AA7E-CE1CE52B07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690688"/>
            <a:ext cx="10515600" cy="3996052"/>
          </a:xfrm>
          <a:prstGeom prst="rect">
            <a:avLst/>
          </a:prstGeom>
        </p:spPr>
      </p:pic>
      <p:sp>
        <p:nvSpPr>
          <p:cNvPr id="9" name="TextBox 8">
            <a:extLst>
              <a:ext uri="{FF2B5EF4-FFF2-40B4-BE49-F238E27FC236}">
                <a16:creationId xmlns:a16="http://schemas.microsoft.com/office/drawing/2014/main" id="{F630EEB0-75CE-47D8-A848-3CF707B80BB4}"/>
              </a:ext>
            </a:extLst>
          </p:cNvPr>
          <p:cNvSpPr txBox="1"/>
          <p:nvPr/>
        </p:nvSpPr>
        <p:spPr>
          <a:xfrm>
            <a:off x="838200" y="5690580"/>
            <a:ext cx="10515600" cy="338554"/>
          </a:xfrm>
          <a:prstGeom prst="rect">
            <a:avLst/>
          </a:prstGeom>
          <a:noFill/>
        </p:spPr>
        <p:txBody>
          <a:bodyPr wrap="square" rtlCol="0">
            <a:spAutoFit/>
          </a:bodyPr>
          <a:lstStyle/>
          <a:p>
            <a:pPr algn="ctr"/>
            <a:r>
              <a:rPr lang="en-US" sz="1600" dirty="0"/>
              <a:t>Source: IDLC Monthly Review</a:t>
            </a:r>
          </a:p>
        </p:txBody>
      </p:sp>
      <p:sp>
        <p:nvSpPr>
          <p:cNvPr id="8" name="Footer Placeholder 3">
            <a:extLst>
              <a:ext uri="{FF2B5EF4-FFF2-40B4-BE49-F238E27FC236}">
                <a16:creationId xmlns:a16="http://schemas.microsoft.com/office/drawing/2014/main" id="{7486E304-D7AA-49B4-B66B-21954F9ED30C}"/>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2869533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7CB16-2EDC-4A71-96A3-2C21798A00A9}"/>
              </a:ext>
            </a:extLst>
          </p:cNvPr>
          <p:cNvSpPr>
            <a:spLocks noGrp="1"/>
          </p:cNvSpPr>
          <p:nvPr>
            <p:ph type="title"/>
          </p:nvPr>
        </p:nvSpPr>
        <p:spPr/>
        <p:txBody>
          <a:bodyPr>
            <a:noAutofit/>
          </a:bodyPr>
          <a:lstStyle/>
          <a:p>
            <a:br>
              <a:rPr lang="en-US" sz="4000" dirty="0">
                <a:latin typeface="+mn-lt"/>
              </a:rPr>
            </a:br>
            <a:r>
              <a:rPr lang="en-US" sz="4000" dirty="0">
                <a:latin typeface="+mn-lt"/>
              </a:rPr>
              <a:t>How to Retrieve Investors’ Confidence?</a:t>
            </a:r>
            <a:br>
              <a:rPr lang="en-US" sz="4000" i="0" dirty="0">
                <a:solidFill>
                  <a:srgbClr val="414141"/>
                </a:solidFill>
                <a:effectLst/>
                <a:latin typeface="+mn-lt"/>
              </a:rPr>
            </a:br>
            <a:endParaRPr lang="en-US" sz="4000" dirty="0">
              <a:latin typeface="+mn-lt"/>
            </a:endParaRPr>
          </a:p>
        </p:txBody>
      </p:sp>
      <p:sp>
        <p:nvSpPr>
          <p:cNvPr id="3" name="Content Placeholder 2">
            <a:extLst>
              <a:ext uri="{FF2B5EF4-FFF2-40B4-BE49-F238E27FC236}">
                <a16:creationId xmlns:a16="http://schemas.microsoft.com/office/drawing/2014/main" id="{B92EACDD-FA76-4A2F-A35B-4FCC7E2741D8}"/>
              </a:ext>
            </a:extLst>
          </p:cNvPr>
          <p:cNvSpPr>
            <a:spLocks noGrp="1"/>
          </p:cNvSpPr>
          <p:nvPr>
            <p:ph idx="1"/>
          </p:nvPr>
        </p:nvSpPr>
        <p:spPr/>
        <p:txBody>
          <a:bodyPr>
            <a:noAutofit/>
          </a:bodyPr>
          <a:lstStyle/>
          <a:p>
            <a:pPr algn="just"/>
            <a:r>
              <a:rPr lang="en-US" sz="3200" dirty="0">
                <a:solidFill>
                  <a:srgbClr val="C00000"/>
                </a:solidFill>
              </a:rPr>
              <a:t>E</a:t>
            </a:r>
            <a:r>
              <a:rPr lang="en-US" sz="3200" i="0" dirty="0">
                <a:solidFill>
                  <a:srgbClr val="C00000"/>
                </a:solidFill>
                <a:effectLst/>
              </a:rPr>
              <a:t>lectronic trading </a:t>
            </a:r>
            <a:r>
              <a:rPr lang="en-US" sz="3200" i="0" dirty="0">
                <a:effectLst/>
              </a:rPr>
              <a:t>for continuous transactions;</a:t>
            </a:r>
          </a:p>
          <a:p>
            <a:pPr algn="just"/>
            <a:r>
              <a:rPr lang="en-US" sz="3200" i="0" dirty="0">
                <a:effectLst/>
              </a:rPr>
              <a:t>Dhaka Stock Exchange collaborated in a strategic partnership with the Shenzhen Stock Exchange to launch the CNI-DSE Select Index (CDSET) comprising 40 companies. There are also plans to launch Size-Based Indices like CNI-DSE Large-Cap Index, CNI-DSE Mid-Cap Index, and CNI-DSE Small-Cap in the coming days, which will </a:t>
            </a:r>
            <a:r>
              <a:rPr lang="en-US" sz="3200" i="0" dirty="0">
                <a:solidFill>
                  <a:srgbClr val="C00000"/>
                </a:solidFill>
                <a:effectLst/>
              </a:rPr>
              <a:t>attract foreign investment</a:t>
            </a:r>
            <a:r>
              <a:rPr lang="en-US" sz="3200" i="0" dirty="0">
                <a:effectLst/>
              </a:rPr>
              <a:t>;</a:t>
            </a:r>
          </a:p>
          <a:p>
            <a:pPr algn="just"/>
            <a:r>
              <a:rPr lang="en-US" sz="3200" i="0" dirty="0">
                <a:effectLst/>
              </a:rPr>
              <a:t>Development of a vibrant </a:t>
            </a:r>
            <a:r>
              <a:rPr lang="en-US" sz="3200" i="0" dirty="0">
                <a:solidFill>
                  <a:srgbClr val="C00000"/>
                </a:solidFill>
                <a:effectLst/>
              </a:rPr>
              <a:t>bond market</a:t>
            </a:r>
            <a:r>
              <a:rPr lang="en-US" sz="3200" i="0" dirty="0">
                <a:effectLst/>
              </a:rPr>
              <a:t>;</a:t>
            </a:r>
          </a:p>
          <a:p>
            <a:pPr algn="just"/>
            <a:r>
              <a:rPr lang="en-US" sz="3200" dirty="0"/>
              <a:t>Introduction of </a:t>
            </a:r>
            <a:r>
              <a:rPr lang="en-US" sz="3200" dirty="0">
                <a:solidFill>
                  <a:srgbClr val="C00000"/>
                </a:solidFill>
              </a:rPr>
              <a:t>derivative instruments</a:t>
            </a:r>
            <a:r>
              <a:rPr lang="en-US" sz="3200" dirty="0"/>
              <a:t>. </a:t>
            </a:r>
            <a:endParaRPr lang="en-US" sz="3200" i="0" dirty="0">
              <a:effectLst/>
            </a:endParaRPr>
          </a:p>
          <a:p>
            <a:pPr algn="just"/>
            <a:endParaRPr lang="en-US" sz="3200" dirty="0"/>
          </a:p>
        </p:txBody>
      </p:sp>
      <p:sp>
        <p:nvSpPr>
          <p:cNvPr id="4" name="Slide Number Placeholder 3">
            <a:extLst>
              <a:ext uri="{FF2B5EF4-FFF2-40B4-BE49-F238E27FC236}">
                <a16:creationId xmlns:a16="http://schemas.microsoft.com/office/drawing/2014/main" id="{434A3024-3290-4ADA-AE0B-8AAA77D7808D}"/>
              </a:ext>
            </a:extLst>
          </p:cNvPr>
          <p:cNvSpPr>
            <a:spLocks noGrp="1"/>
          </p:cNvSpPr>
          <p:nvPr>
            <p:ph type="sldNum" sz="quarter" idx="12"/>
          </p:nvPr>
        </p:nvSpPr>
        <p:spPr/>
        <p:txBody>
          <a:bodyPr/>
          <a:lstStyle/>
          <a:p>
            <a:fld id="{15DE5A57-AF21-42C0-A285-4AA3A234C5BB}" type="slidenum">
              <a:rPr lang="en-US" smtClean="0"/>
              <a:t>23</a:t>
            </a:fld>
            <a:endParaRPr lang="en-US"/>
          </a:p>
        </p:txBody>
      </p:sp>
      <p:sp>
        <p:nvSpPr>
          <p:cNvPr id="6" name="Footer Placeholder 3">
            <a:extLst>
              <a:ext uri="{FF2B5EF4-FFF2-40B4-BE49-F238E27FC236}">
                <a16:creationId xmlns:a16="http://schemas.microsoft.com/office/drawing/2014/main" id="{6B0894C0-129A-4C68-A24C-6669DC929737}"/>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3358005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D41F1C-DFF6-48C5-8FFC-DD9D33AE05EE}"/>
              </a:ext>
            </a:extLst>
          </p:cNvPr>
          <p:cNvSpPr>
            <a:spLocks noGrp="1"/>
          </p:cNvSpPr>
          <p:nvPr>
            <p:ph idx="1"/>
          </p:nvPr>
        </p:nvSpPr>
        <p:spPr>
          <a:xfrm>
            <a:off x="838200" y="2473696"/>
            <a:ext cx="10515600" cy="4351338"/>
          </a:xfrm>
        </p:spPr>
        <p:txBody>
          <a:bodyPr>
            <a:normAutofit/>
          </a:bodyPr>
          <a:lstStyle/>
          <a:p>
            <a:pPr marL="0" indent="0" algn="ctr">
              <a:buNone/>
            </a:pPr>
            <a:r>
              <a:rPr lang="en-US" sz="9600" dirty="0"/>
              <a:t>Thank You</a:t>
            </a:r>
          </a:p>
        </p:txBody>
      </p:sp>
      <p:sp>
        <p:nvSpPr>
          <p:cNvPr id="4" name="Slide Number Placeholder 3">
            <a:extLst>
              <a:ext uri="{FF2B5EF4-FFF2-40B4-BE49-F238E27FC236}">
                <a16:creationId xmlns:a16="http://schemas.microsoft.com/office/drawing/2014/main" id="{68D98C6D-FA62-47C7-8B21-516E3A5CF4A3}"/>
              </a:ext>
            </a:extLst>
          </p:cNvPr>
          <p:cNvSpPr>
            <a:spLocks noGrp="1"/>
          </p:cNvSpPr>
          <p:nvPr>
            <p:ph type="sldNum" sz="quarter" idx="12"/>
          </p:nvPr>
        </p:nvSpPr>
        <p:spPr/>
        <p:txBody>
          <a:bodyPr/>
          <a:lstStyle/>
          <a:p>
            <a:fld id="{15DE5A57-AF21-42C0-A285-4AA3A234C5BB}" type="slidenum">
              <a:rPr lang="en-US" smtClean="0"/>
              <a:t>24</a:t>
            </a:fld>
            <a:endParaRPr lang="en-US"/>
          </a:p>
        </p:txBody>
      </p:sp>
      <p:sp>
        <p:nvSpPr>
          <p:cNvPr id="6" name="Footer Placeholder 3">
            <a:extLst>
              <a:ext uri="{FF2B5EF4-FFF2-40B4-BE49-F238E27FC236}">
                <a16:creationId xmlns:a16="http://schemas.microsoft.com/office/drawing/2014/main" id="{F1D8A823-B579-4C18-BF3B-418E98271262}"/>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2773650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C7EF1-A9C1-4869-A1FA-B243F9348EFE}"/>
              </a:ext>
            </a:extLst>
          </p:cNvPr>
          <p:cNvSpPr>
            <a:spLocks noGrp="1"/>
          </p:cNvSpPr>
          <p:nvPr>
            <p:ph type="title"/>
          </p:nvPr>
        </p:nvSpPr>
        <p:spPr/>
        <p:txBody>
          <a:bodyPr>
            <a:normAutofit/>
          </a:bodyPr>
          <a:lstStyle/>
          <a:p>
            <a:r>
              <a:rPr lang="en-US" sz="4000" dirty="0">
                <a:latin typeface="+mn-lt"/>
              </a:rPr>
              <a:t>What is Digitalization?</a:t>
            </a:r>
          </a:p>
        </p:txBody>
      </p:sp>
      <p:sp>
        <p:nvSpPr>
          <p:cNvPr id="3" name="Content Placeholder 2">
            <a:extLst>
              <a:ext uri="{FF2B5EF4-FFF2-40B4-BE49-F238E27FC236}">
                <a16:creationId xmlns:a16="http://schemas.microsoft.com/office/drawing/2014/main" id="{A02A5D80-057F-45C9-80D5-8D08694ECD97}"/>
              </a:ext>
            </a:extLst>
          </p:cNvPr>
          <p:cNvSpPr>
            <a:spLocks noGrp="1"/>
          </p:cNvSpPr>
          <p:nvPr>
            <p:ph idx="1"/>
          </p:nvPr>
        </p:nvSpPr>
        <p:spPr/>
        <p:txBody>
          <a:bodyPr>
            <a:noAutofit/>
          </a:bodyPr>
          <a:lstStyle/>
          <a:p>
            <a:pPr algn="just"/>
            <a:r>
              <a:rPr lang="en-US" i="0" u="none" strike="noStrike" baseline="0" dirty="0">
                <a:solidFill>
                  <a:srgbClr val="C00000"/>
                </a:solidFill>
              </a:rPr>
              <a:t>Digital transformation</a:t>
            </a:r>
            <a:r>
              <a:rPr lang="en-US" i="0" u="none" strike="noStrike" baseline="0" dirty="0"/>
              <a:t>, also known as digitalization, is defined as the changes a firm goes through as it starts to </a:t>
            </a:r>
            <a:r>
              <a:rPr lang="en-US" i="0" u="none" strike="noStrike" baseline="0" dirty="0">
                <a:solidFill>
                  <a:srgbClr val="C00000"/>
                </a:solidFill>
              </a:rPr>
              <a:t>use digital technologies to develop a new digitally-enabled business model </a:t>
            </a:r>
            <a:r>
              <a:rPr lang="en-US" i="0" u="none" strike="noStrike" baseline="0" dirty="0"/>
              <a:t>to create and appropriate </a:t>
            </a:r>
            <a:r>
              <a:rPr lang="da-DK" i="0" u="none" strike="noStrike" baseline="0" dirty="0">
                <a:solidFill>
                  <a:srgbClr val="C00000"/>
                </a:solidFill>
              </a:rPr>
              <a:t>more value for the firm </a:t>
            </a:r>
            <a:r>
              <a:rPr lang="da-DK" i="0" u="none" strike="noStrike" baseline="0" dirty="0"/>
              <a:t>(Kane et al. 2019; Liu et al. 2011; Schallmo et al. 2017).</a:t>
            </a:r>
          </a:p>
          <a:p>
            <a:pPr algn="just"/>
            <a:r>
              <a:rPr lang="en-US" dirty="0">
                <a:solidFill>
                  <a:srgbClr val="000000"/>
                </a:solidFill>
              </a:rPr>
              <a:t>D</a:t>
            </a:r>
            <a:r>
              <a:rPr lang="en-US" b="0" i="0" u="none" strike="noStrike" baseline="0" dirty="0">
                <a:solidFill>
                  <a:srgbClr val="000000"/>
                </a:solidFill>
              </a:rPr>
              <a:t>igitalization refers to turning </a:t>
            </a:r>
            <a:r>
              <a:rPr lang="en-US" b="0" i="0" u="none" strike="noStrike" baseline="0" dirty="0">
                <a:solidFill>
                  <a:srgbClr val="C00000"/>
                </a:solidFill>
              </a:rPr>
              <a:t>interactions</a:t>
            </a:r>
            <a:r>
              <a:rPr lang="en-US" b="0" i="0" u="none" strike="noStrike" baseline="0" dirty="0">
                <a:solidFill>
                  <a:srgbClr val="000000"/>
                </a:solidFill>
              </a:rPr>
              <a:t>, </a:t>
            </a:r>
            <a:r>
              <a:rPr lang="en-US" b="0" i="0" u="none" strike="noStrike" baseline="0" dirty="0">
                <a:solidFill>
                  <a:srgbClr val="C00000"/>
                </a:solidFill>
              </a:rPr>
              <a:t>communications</a:t>
            </a:r>
            <a:r>
              <a:rPr lang="en-US" b="0" i="0" u="none" strike="noStrike" baseline="0" dirty="0">
                <a:solidFill>
                  <a:srgbClr val="000000"/>
                </a:solidFill>
              </a:rPr>
              <a:t>, </a:t>
            </a:r>
            <a:r>
              <a:rPr lang="en-US" b="0" i="0" u="none" strike="noStrike" baseline="0" dirty="0">
                <a:solidFill>
                  <a:srgbClr val="C00000"/>
                </a:solidFill>
              </a:rPr>
              <a:t>business activities</a:t>
            </a:r>
            <a:r>
              <a:rPr lang="en-US" b="0" i="0" u="none" strike="noStrike" baseline="0" dirty="0">
                <a:solidFill>
                  <a:srgbClr val="000000"/>
                </a:solidFill>
              </a:rPr>
              <a:t>, and </a:t>
            </a:r>
            <a:r>
              <a:rPr lang="en-US" b="0" i="0" u="none" strike="noStrike" baseline="0" dirty="0">
                <a:solidFill>
                  <a:srgbClr val="C00000"/>
                </a:solidFill>
              </a:rPr>
              <a:t>business models </a:t>
            </a:r>
            <a:r>
              <a:rPr lang="en-US" b="0" i="0" u="none" strike="noStrike" baseline="0" dirty="0">
                <a:solidFill>
                  <a:srgbClr val="000000"/>
                </a:solidFill>
              </a:rPr>
              <a:t>into (more) digital ones. Thus, a digital firm is an organization that </a:t>
            </a:r>
            <a:r>
              <a:rPr lang="en-US" b="0" i="0" u="none" strike="noStrike" baseline="0" dirty="0">
                <a:solidFill>
                  <a:srgbClr val="C00000"/>
                </a:solidFill>
              </a:rPr>
              <a:t>partially</a:t>
            </a:r>
            <a:r>
              <a:rPr lang="en-US" b="0" i="0" u="none" strike="noStrike" baseline="0" dirty="0">
                <a:solidFill>
                  <a:srgbClr val="000000"/>
                </a:solidFill>
              </a:rPr>
              <a:t> or </a:t>
            </a:r>
            <a:r>
              <a:rPr lang="en-US" b="0" i="0" u="none" strike="noStrike" baseline="0" dirty="0">
                <a:solidFill>
                  <a:srgbClr val="C00000"/>
                </a:solidFill>
              </a:rPr>
              <a:t>fully manages </a:t>
            </a:r>
            <a:r>
              <a:rPr lang="en-US" b="0" i="0" u="none" strike="noStrike" baseline="0" dirty="0">
                <a:solidFill>
                  <a:srgbClr val="000000"/>
                </a:solidFill>
              </a:rPr>
              <a:t>significant </a:t>
            </a:r>
            <a:r>
              <a:rPr lang="en-US" b="0" i="0" u="none" strike="noStrike" baseline="0" dirty="0">
                <a:solidFill>
                  <a:srgbClr val="C00000"/>
                </a:solidFill>
              </a:rPr>
              <a:t>business processes and relationships </a:t>
            </a:r>
            <a:r>
              <a:rPr lang="en-US" b="0" i="0" u="none" strike="noStrike" baseline="0" dirty="0">
                <a:solidFill>
                  <a:srgbClr val="000000"/>
                </a:solidFill>
              </a:rPr>
              <a:t>with its </a:t>
            </a:r>
            <a:r>
              <a:rPr lang="en-US" b="0" i="0" u="none" strike="noStrike" baseline="0" dirty="0">
                <a:solidFill>
                  <a:srgbClr val="C00000"/>
                </a:solidFill>
              </a:rPr>
              <a:t>stakeholders</a:t>
            </a:r>
            <a:r>
              <a:rPr lang="en-US" b="0" i="0" u="none" strike="noStrike" baseline="0" dirty="0">
                <a:solidFill>
                  <a:srgbClr val="000000"/>
                </a:solidFill>
              </a:rPr>
              <a:t> (suppliers, customers, employees, business partners . . .) by digital means (</a:t>
            </a:r>
            <a:r>
              <a:rPr lang="en-US" b="0" i="0" u="none" strike="noStrike" baseline="0" dirty="0"/>
              <a:t>Laudon &amp; Laudon, 2019; Soto-Acosta et al., 2016).</a:t>
            </a:r>
            <a:endParaRPr lang="da-DK" i="0" u="none" strike="noStrike" baseline="0" dirty="0"/>
          </a:p>
          <a:p>
            <a:pPr marL="0" indent="0" algn="just">
              <a:buNone/>
            </a:pPr>
            <a:endParaRPr lang="en-US" dirty="0"/>
          </a:p>
        </p:txBody>
      </p:sp>
      <p:sp>
        <p:nvSpPr>
          <p:cNvPr id="4" name="Slide Number Placeholder 3">
            <a:extLst>
              <a:ext uri="{FF2B5EF4-FFF2-40B4-BE49-F238E27FC236}">
                <a16:creationId xmlns:a16="http://schemas.microsoft.com/office/drawing/2014/main" id="{3E0E2392-1ADB-4BEC-9AF4-B74BEFD46485}"/>
              </a:ext>
            </a:extLst>
          </p:cNvPr>
          <p:cNvSpPr>
            <a:spLocks noGrp="1"/>
          </p:cNvSpPr>
          <p:nvPr>
            <p:ph type="sldNum" sz="quarter" idx="12"/>
          </p:nvPr>
        </p:nvSpPr>
        <p:spPr/>
        <p:txBody>
          <a:bodyPr/>
          <a:lstStyle/>
          <a:p>
            <a:fld id="{15DE5A57-AF21-42C0-A285-4AA3A234C5BB}" type="slidenum">
              <a:rPr lang="en-US" smtClean="0"/>
              <a:t>3</a:t>
            </a:fld>
            <a:endParaRPr lang="en-US"/>
          </a:p>
        </p:txBody>
      </p:sp>
      <p:sp>
        <p:nvSpPr>
          <p:cNvPr id="5" name="Footer Placeholder 3">
            <a:extLst>
              <a:ext uri="{FF2B5EF4-FFF2-40B4-BE49-F238E27FC236}">
                <a16:creationId xmlns:a16="http://schemas.microsoft.com/office/drawing/2014/main" id="{D2A546F7-3BB7-4076-AC6B-8D4B33B13D27}"/>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1323815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012CB-C590-4BE4-BAE8-DD49EC7E13E5}"/>
              </a:ext>
            </a:extLst>
          </p:cNvPr>
          <p:cNvSpPr>
            <a:spLocks noGrp="1"/>
          </p:cNvSpPr>
          <p:nvPr>
            <p:ph type="title"/>
          </p:nvPr>
        </p:nvSpPr>
        <p:spPr/>
        <p:txBody>
          <a:bodyPr>
            <a:normAutofit/>
          </a:bodyPr>
          <a:lstStyle/>
          <a:p>
            <a:r>
              <a:rPr lang="en-US" sz="4000" dirty="0">
                <a:latin typeface="+mn-lt"/>
              </a:rPr>
              <a:t>Types of Digital Technology</a:t>
            </a:r>
          </a:p>
        </p:txBody>
      </p:sp>
      <p:sp>
        <p:nvSpPr>
          <p:cNvPr id="3" name="Content Placeholder 2">
            <a:extLst>
              <a:ext uri="{FF2B5EF4-FFF2-40B4-BE49-F238E27FC236}">
                <a16:creationId xmlns:a16="http://schemas.microsoft.com/office/drawing/2014/main" id="{DF8E2C4A-63AC-4B5F-8649-46974166C2F3}"/>
              </a:ext>
            </a:extLst>
          </p:cNvPr>
          <p:cNvSpPr>
            <a:spLocks noGrp="1"/>
          </p:cNvSpPr>
          <p:nvPr>
            <p:ph idx="1"/>
          </p:nvPr>
        </p:nvSpPr>
        <p:spPr>
          <a:xfrm>
            <a:off x="838200" y="1798990"/>
            <a:ext cx="10515600" cy="4601809"/>
          </a:xfrm>
        </p:spPr>
        <p:txBody>
          <a:bodyPr>
            <a:noAutofit/>
          </a:bodyPr>
          <a:lstStyle/>
          <a:p>
            <a:pPr algn="just"/>
            <a:r>
              <a:rPr lang="en-US" sz="3600" b="0" i="0" u="none" strike="noStrike" baseline="0" dirty="0">
                <a:solidFill>
                  <a:srgbClr val="131413"/>
                </a:solidFill>
              </a:rPr>
              <a:t>Digital technology is the building block of digital transformation (Chan et al. </a:t>
            </a:r>
            <a:r>
              <a:rPr lang="en-US" sz="3600" b="0" i="0" u="none" strike="noStrike" baseline="0" dirty="0"/>
              <a:t>2019)</a:t>
            </a:r>
            <a:r>
              <a:rPr lang="en-US" sz="3600" b="0" i="0" u="none" strike="noStrike" baseline="0" dirty="0">
                <a:solidFill>
                  <a:srgbClr val="131413"/>
                </a:solidFill>
              </a:rPr>
              <a:t>, and </a:t>
            </a:r>
            <a:r>
              <a:rPr lang="en-US" sz="3600" b="0" i="0" u="none" strike="noStrike" baseline="0" dirty="0">
                <a:solidFill>
                  <a:srgbClr val="C00000"/>
                </a:solidFill>
              </a:rPr>
              <a:t>nine types </a:t>
            </a:r>
            <a:r>
              <a:rPr lang="en-US" sz="3600" b="0" i="0" u="none" strike="noStrike" baseline="0" dirty="0">
                <a:solidFill>
                  <a:srgbClr val="131413"/>
                </a:solidFill>
              </a:rPr>
              <a:t>of such technology have been identified, which include </a:t>
            </a:r>
            <a:r>
              <a:rPr lang="en-US" sz="3600" b="0" i="0" u="none" strike="noStrike" baseline="0" dirty="0">
                <a:solidFill>
                  <a:srgbClr val="C00000"/>
                </a:solidFill>
              </a:rPr>
              <a:t>big data and analytics</a:t>
            </a:r>
            <a:r>
              <a:rPr lang="en-US" sz="3600" b="0" i="0" u="none" strike="noStrike" baseline="0" dirty="0">
                <a:solidFill>
                  <a:srgbClr val="131413"/>
                </a:solidFill>
              </a:rPr>
              <a:t>, </a:t>
            </a:r>
            <a:r>
              <a:rPr lang="en-US" sz="3600" b="0" i="0" u="none" strike="noStrike" baseline="0" dirty="0">
                <a:solidFill>
                  <a:srgbClr val="C00000"/>
                </a:solidFill>
              </a:rPr>
              <a:t>autonomous robots</a:t>
            </a:r>
            <a:r>
              <a:rPr lang="en-US" sz="3600" b="0" i="0" u="none" strike="noStrike" baseline="0" dirty="0">
                <a:solidFill>
                  <a:srgbClr val="131413"/>
                </a:solidFill>
              </a:rPr>
              <a:t>, </a:t>
            </a:r>
            <a:r>
              <a:rPr lang="en-US" sz="3600" b="0" i="0" u="none" strike="noStrike" baseline="0" dirty="0">
                <a:solidFill>
                  <a:srgbClr val="C00000"/>
                </a:solidFill>
              </a:rPr>
              <a:t>simulation</a:t>
            </a:r>
            <a:r>
              <a:rPr lang="en-US" sz="3600" b="0" i="0" u="none" strike="noStrike" baseline="0" dirty="0">
                <a:solidFill>
                  <a:srgbClr val="131413"/>
                </a:solidFill>
              </a:rPr>
              <a:t>, </a:t>
            </a:r>
            <a:r>
              <a:rPr lang="en-US" sz="3600" b="0" i="0" u="none" strike="noStrike" baseline="0" dirty="0">
                <a:solidFill>
                  <a:srgbClr val="C00000"/>
                </a:solidFill>
              </a:rPr>
              <a:t>horizontal and vertical system integration</a:t>
            </a:r>
            <a:r>
              <a:rPr lang="en-US" sz="3600" b="0" i="0" u="none" strike="noStrike" baseline="0" dirty="0">
                <a:solidFill>
                  <a:srgbClr val="131413"/>
                </a:solidFill>
              </a:rPr>
              <a:t>, </a:t>
            </a:r>
            <a:r>
              <a:rPr lang="en-US" sz="3600" b="0" i="0" u="none" strike="noStrike" baseline="0" dirty="0">
                <a:solidFill>
                  <a:srgbClr val="C00000"/>
                </a:solidFill>
              </a:rPr>
              <a:t>Internet of things (IoT)</a:t>
            </a:r>
            <a:r>
              <a:rPr lang="en-US" sz="3600" b="0" i="0" u="none" strike="noStrike" baseline="0" dirty="0">
                <a:solidFill>
                  <a:srgbClr val="131413"/>
                </a:solidFill>
              </a:rPr>
              <a:t>, </a:t>
            </a:r>
            <a:r>
              <a:rPr lang="en-US" sz="3600" b="0" i="0" u="none" strike="noStrike" baseline="0" dirty="0">
                <a:solidFill>
                  <a:srgbClr val="C00000"/>
                </a:solidFill>
              </a:rPr>
              <a:t>cybersecurity</a:t>
            </a:r>
            <a:r>
              <a:rPr lang="en-US" sz="3600" b="0" i="0" u="none" strike="noStrike" baseline="0" dirty="0">
                <a:solidFill>
                  <a:srgbClr val="131413"/>
                </a:solidFill>
              </a:rPr>
              <a:t>, </a:t>
            </a:r>
            <a:r>
              <a:rPr lang="en-US" sz="3600" b="0" i="0" u="none" strike="noStrike" baseline="0" dirty="0">
                <a:solidFill>
                  <a:srgbClr val="C00000"/>
                </a:solidFill>
              </a:rPr>
              <a:t>cloud computing</a:t>
            </a:r>
            <a:r>
              <a:rPr lang="en-US" sz="3600" b="0" i="0" u="none" strike="noStrike" baseline="0" dirty="0">
                <a:solidFill>
                  <a:srgbClr val="131413"/>
                </a:solidFill>
              </a:rPr>
              <a:t>, </a:t>
            </a:r>
            <a:r>
              <a:rPr lang="en-US" sz="3600" b="0" i="0" u="none" strike="noStrike" baseline="0" dirty="0">
                <a:solidFill>
                  <a:srgbClr val="C00000"/>
                </a:solidFill>
              </a:rPr>
              <a:t>additive manufacturing</a:t>
            </a:r>
            <a:r>
              <a:rPr lang="en-US" sz="3600" b="0" i="0" u="none" strike="noStrike" baseline="0" dirty="0">
                <a:solidFill>
                  <a:srgbClr val="131413"/>
                </a:solidFill>
              </a:rPr>
              <a:t>, and </a:t>
            </a:r>
            <a:r>
              <a:rPr lang="en-US" sz="3600" b="0" i="0" u="none" strike="noStrike" baseline="0" dirty="0">
                <a:solidFill>
                  <a:srgbClr val="C00000"/>
                </a:solidFill>
              </a:rPr>
              <a:t>augmented reality </a:t>
            </a:r>
            <a:r>
              <a:rPr lang="en-US" sz="3600" b="0" i="0" u="none" strike="noStrike" baseline="0" dirty="0">
                <a:solidFill>
                  <a:srgbClr val="131413"/>
                </a:solidFill>
              </a:rPr>
              <a:t>(</a:t>
            </a:r>
            <a:r>
              <a:rPr lang="en-US" sz="3600" b="0" i="0" u="none" strike="noStrike" baseline="0" dirty="0" err="1">
                <a:solidFill>
                  <a:srgbClr val="131413"/>
                </a:solidFill>
              </a:rPr>
              <a:t>Rüßmann</a:t>
            </a:r>
            <a:r>
              <a:rPr lang="en-US" sz="3600" b="0" i="0" u="none" strike="noStrike" baseline="0" dirty="0">
                <a:solidFill>
                  <a:srgbClr val="131413"/>
                </a:solidFill>
              </a:rPr>
              <a:t> et al. </a:t>
            </a:r>
            <a:r>
              <a:rPr lang="en-US" sz="3600" b="0" i="0" u="none" strike="noStrike" baseline="0" dirty="0"/>
              <a:t>2015). </a:t>
            </a:r>
          </a:p>
          <a:p>
            <a:pPr marL="0" indent="0" algn="just">
              <a:buNone/>
            </a:pPr>
            <a:endParaRPr lang="en-US" sz="3600" dirty="0"/>
          </a:p>
        </p:txBody>
      </p:sp>
      <p:sp>
        <p:nvSpPr>
          <p:cNvPr id="4" name="Slide Number Placeholder 3">
            <a:extLst>
              <a:ext uri="{FF2B5EF4-FFF2-40B4-BE49-F238E27FC236}">
                <a16:creationId xmlns:a16="http://schemas.microsoft.com/office/drawing/2014/main" id="{F725C5C8-63E1-4800-854C-E8396A34644F}"/>
              </a:ext>
            </a:extLst>
          </p:cNvPr>
          <p:cNvSpPr>
            <a:spLocks noGrp="1"/>
          </p:cNvSpPr>
          <p:nvPr>
            <p:ph type="sldNum" sz="quarter" idx="12"/>
          </p:nvPr>
        </p:nvSpPr>
        <p:spPr/>
        <p:txBody>
          <a:bodyPr/>
          <a:lstStyle/>
          <a:p>
            <a:fld id="{15DE5A57-AF21-42C0-A285-4AA3A234C5BB}" type="slidenum">
              <a:rPr lang="en-US" smtClean="0"/>
              <a:t>4</a:t>
            </a:fld>
            <a:endParaRPr lang="en-US"/>
          </a:p>
        </p:txBody>
      </p:sp>
      <p:sp>
        <p:nvSpPr>
          <p:cNvPr id="6" name="Footer Placeholder 3">
            <a:extLst>
              <a:ext uri="{FF2B5EF4-FFF2-40B4-BE49-F238E27FC236}">
                <a16:creationId xmlns:a16="http://schemas.microsoft.com/office/drawing/2014/main" id="{4B8C17F1-CE68-42FE-B914-29BDC491C86D}"/>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222470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4BB2-9452-4370-B3FE-B0A89E7950B5}"/>
              </a:ext>
            </a:extLst>
          </p:cNvPr>
          <p:cNvSpPr>
            <a:spLocks noGrp="1"/>
          </p:cNvSpPr>
          <p:nvPr>
            <p:ph type="title"/>
          </p:nvPr>
        </p:nvSpPr>
        <p:spPr/>
        <p:txBody>
          <a:bodyPr>
            <a:normAutofit/>
          </a:bodyPr>
          <a:lstStyle/>
          <a:p>
            <a:r>
              <a:rPr lang="en-US" sz="4000" dirty="0">
                <a:latin typeface="+mn-lt"/>
              </a:rPr>
              <a:t>Digitalization in the Capital Market</a:t>
            </a:r>
          </a:p>
        </p:txBody>
      </p:sp>
      <p:sp>
        <p:nvSpPr>
          <p:cNvPr id="3" name="Content Placeholder 2">
            <a:extLst>
              <a:ext uri="{FF2B5EF4-FFF2-40B4-BE49-F238E27FC236}">
                <a16:creationId xmlns:a16="http://schemas.microsoft.com/office/drawing/2014/main" id="{417A2319-F30E-4434-818C-487E077C30F5}"/>
              </a:ext>
            </a:extLst>
          </p:cNvPr>
          <p:cNvSpPr>
            <a:spLocks noGrp="1"/>
          </p:cNvSpPr>
          <p:nvPr>
            <p:ph idx="1"/>
          </p:nvPr>
        </p:nvSpPr>
        <p:spPr/>
        <p:txBody>
          <a:bodyPr>
            <a:normAutofit/>
          </a:bodyPr>
          <a:lstStyle/>
          <a:p>
            <a:pPr algn="just"/>
            <a:r>
              <a:rPr lang="en-US" sz="2500" i="0" dirty="0">
                <a:solidFill>
                  <a:srgbClr val="C00000"/>
                </a:solidFill>
                <a:effectLst/>
              </a:rPr>
              <a:t>The Start of Digitization </a:t>
            </a:r>
            <a:r>
              <a:rPr lang="en-US" sz="2500" i="0" dirty="0">
                <a:effectLst/>
              </a:rPr>
              <a:t>— 1987: “The 1987 stock market crash set into motion a process — weak at first, stronger over the years — that has ended with computers entirely replacing the people”.</a:t>
            </a:r>
          </a:p>
          <a:p>
            <a:pPr algn="just"/>
            <a:r>
              <a:rPr lang="en-US" sz="2500" i="0" dirty="0">
                <a:solidFill>
                  <a:srgbClr val="C00000"/>
                </a:solidFill>
                <a:effectLst/>
              </a:rPr>
              <a:t>The Privatization of Stock Exchanges </a:t>
            </a:r>
            <a:r>
              <a:rPr lang="en-US" sz="2500" i="0" dirty="0">
                <a:effectLst/>
              </a:rPr>
              <a:t>— 2005-2007</a:t>
            </a:r>
            <a:r>
              <a:rPr lang="en-US" sz="2500" dirty="0"/>
              <a:t>: </a:t>
            </a:r>
            <a:r>
              <a:rPr lang="en-US" sz="2500" i="0" dirty="0">
                <a:effectLst/>
              </a:rPr>
              <a:t>In 2005, the US government passed regulation that forced stock exchanges like NASDAQ and the New York Stock Exchange to become publicly traded companies. </a:t>
            </a:r>
            <a:endParaRPr lang="en-US" sz="2500" dirty="0"/>
          </a:p>
          <a:p>
            <a:pPr algn="just"/>
            <a:r>
              <a:rPr lang="en-US" sz="2500" i="0" dirty="0">
                <a:solidFill>
                  <a:srgbClr val="C00000"/>
                </a:solidFill>
                <a:effectLst/>
              </a:rPr>
              <a:t>The Opening of Custodial Services </a:t>
            </a:r>
            <a:r>
              <a:rPr lang="en-US" sz="2500" i="0" dirty="0">
                <a:effectLst/>
              </a:rPr>
              <a:t>— 2012: </a:t>
            </a:r>
            <a:r>
              <a:rPr lang="en-US" sz="2500" dirty="0"/>
              <a:t>T</a:t>
            </a:r>
            <a:r>
              <a:rPr lang="en-US" sz="2500" i="0" dirty="0">
                <a:effectLst/>
              </a:rPr>
              <a:t>he broker started to provide “full-stack” of brokerage services, which included custody and clearing of securities.</a:t>
            </a:r>
          </a:p>
          <a:p>
            <a:pPr algn="just"/>
            <a:r>
              <a:rPr lang="en-US" sz="2500" i="0" dirty="0">
                <a:solidFill>
                  <a:srgbClr val="C00000"/>
                </a:solidFill>
                <a:effectLst/>
              </a:rPr>
              <a:t>The Pursuit of A</a:t>
            </a:r>
            <a:r>
              <a:rPr lang="en-US" sz="2500" dirty="0">
                <a:solidFill>
                  <a:srgbClr val="C00000"/>
                </a:solidFill>
              </a:rPr>
              <a:t>rtificial Intelligence</a:t>
            </a:r>
            <a:r>
              <a:rPr lang="en-US" sz="2500" i="0" dirty="0">
                <a:solidFill>
                  <a:srgbClr val="C00000"/>
                </a:solidFill>
                <a:effectLst/>
              </a:rPr>
              <a:t> (AI) and Financial Intelligence </a:t>
            </a:r>
            <a:r>
              <a:rPr lang="en-US" sz="2500" i="0" dirty="0">
                <a:effectLst/>
              </a:rPr>
              <a:t>— 2015</a:t>
            </a:r>
            <a:r>
              <a:rPr lang="en-US" sz="2500" dirty="0"/>
              <a:t>: Use of </a:t>
            </a:r>
            <a:r>
              <a:rPr lang="en-US" sz="2500" i="0" dirty="0">
                <a:effectLst/>
              </a:rPr>
              <a:t>AI and machine learning for a competitive edge.</a:t>
            </a:r>
          </a:p>
          <a:p>
            <a:pPr algn="just"/>
            <a:endParaRPr lang="en-US" sz="2500" dirty="0"/>
          </a:p>
        </p:txBody>
      </p:sp>
      <p:sp>
        <p:nvSpPr>
          <p:cNvPr id="4" name="Slide Number Placeholder 3">
            <a:extLst>
              <a:ext uri="{FF2B5EF4-FFF2-40B4-BE49-F238E27FC236}">
                <a16:creationId xmlns:a16="http://schemas.microsoft.com/office/drawing/2014/main" id="{107D4C1B-5249-4099-B4F1-22C215C33304}"/>
              </a:ext>
            </a:extLst>
          </p:cNvPr>
          <p:cNvSpPr>
            <a:spLocks noGrp="1"/>
          </p:cNvSpPr>
          <p:nvPr>
            <p:ph type="sldNum" sz="quarter" idx="12"/>
          </p:nvPr>
        </p:nvSpPr>
        <p:spPr/>
        <p:txBody>
          <a:bodyPr/>
          <a:lstStyle/>
          <a:p>
            <a:fld id="{15DE5A57-AF21-42C0-A285-4AA3A234C5BB}" type="slidenum">
              <a:rPr lang="en-US" smtClean="0"/>
              <a:t>5</a:t>
            </a:fld>
            <a:endParaRPr lang="en-US"/>
          </a:p>
        </p:txBody>
      </p:sp>
      <p:sp>
        <p:nvSpPr>
          <p:cNvPr id="6" name="Footer Placeholder 3">
            <a:extLst>
              <a:ext uri="{FF2B5EF4-FFF2-40B4-BE49-F238E27FC236}">
                <a16:creationId xmlns:a16="http://schemas.microsoft.com/office/drawing/2014/main" id="{F20BDFA9-4AF2-43EB-89CA-AF543795C608}"/>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55806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4BB2-9452-4370-B3FE-B0A89E7950B5}"/>
              </a:ext>
            </a:extLst>
          </p:cNvPr>
          <p:cNvSpPr>
            <a:spLocks noGrp="1"/>
          </p:cNvSpPr>
          <p:nvPr>
            <p:ph type="title"/>
          </p:nvPr>
        </p:nvSpPr>
        <p:spPr/>
        <p:txBody>
          <a:bodyPr>
            <a:normAutofit/>
          </a:bodyPr>
          <a:lstStyle/>
          <a:p>
            <a:r>
              <a:rPr lang="en-US" sz="4000" dirty="0">
                <a:latin typeface="+mn-lt"/>
              </a:rPr>
              <a:t>Digitalization in the Capital Market</a:t>
            </a:r>
          </a:p>
        </p:txBody>
      </p:sp>
      <p:sp>
        <p:nvSpPr>
          <p:cNvPr id="3" name="Content Placeholder 2">
            <a:extLst>
              <a:ext uri="{FF2B5EF4-FFF2-40B4-BE49-F238E27FC236}">
                <a16:creationId xmlns:a16="http://schemas.microsoft.com/office/drawing/2014/main" id="{417A2319-F30E-4434-818C-487E077C30F5}"/>
              </a:ext>
            </a:extLst>
          </p:cNvPr>
          <p:cNvSpPr>
            <a:spLocks noGrp="1"/>
          </p:cNvSpPr>
          <p:nvPr>
            <p:ph idx="1"/>
          </p:nvPr>
        </p:nvSpPr>
        <p:spPr/>
        <p:txBody>
          <a:bodyPr>
            <a:normAutofit/>
          </a:bodyPr>
          <a:lstStyle/>
          <a:p>
            <a:pPr algn="just"/>
            <a:r>
              <a:rPr lang="en-US" sz="2400" dirty="0">
                <a:solidFill>
                  <a:srgbClr val="C00000"/>
                </a:solidFill>
              </a:rPr>
              <a:t>E</a:t>
            </a:r>
            <a:r>
              <a:rPr lang="en-US" sz="2400" b="0" i="0" u="none" strike="noStrike" baseline="0" dirty="0">
                <a:solidFill>
                  <a:srgbClr val="C00000"/>
                </a:solidFill>
              </a:rPr>
              <a:t>lectronic trading enhances the liquidity </a:t>
            </a:r>
            <a:r>
              <a:rPr lang="en-US" sz="2400" b="0" i="0" u="none" strike="noStrike" baseline="0" dirty="0"/>
              <a:t>and </a:t>
            </a:r>
            <a:r>
              <a:rPr lang="en-US" sz="2400" b="0" i="0" u="none" strike="noStrike" baseline="0" dirty="0">
                <a:solidFill>
                  <a:srgbClr val="C00000"/>
                </a:solidFill>
              </a:rPr>
              <a:t>informativeness</a:t>
            </a:r>
            <a:r>
              <a:rPr lang="en-US" sz="2400" b="0" i="0" u="none" strike="noStrike" baseline="0" dirty="0"/>
              <a:t> of stock markets leading to a </a:t>
            </a:r>
            <a:r>
              <a:rPr lang="en-US" sz="2400" b="0" i="0" u="none" strike="noStrike" baseline="0" dirty="0">
                <a:solidFill>
                  <a:srgbClr val="C00000"/>
                </a:solidFill>
              </a:rPr>
              <a:t>reduction in cost of capital</a:t>
            </a:r>
            <a:r>
              <a:rPr lang="en-US" sz="2400" b="0" i="0" u="none" strike="noStrike" baseline="0" dirty="0"/>
              <a:t>.</a:t>
            </a:r>
          </a:p>
          <a:p>
            <a:pPr algn="just"/>
            <a:r>
              <a:rPr lang="en-US" sz="2400" b="0" i="0" u="none" strike="noStrike" baseline="0" dirty="0"/>
              <a:t>In addition, electronic systems are capable of attracting new pools of liquidity by providing </a:t>
            </a:r>
            <a:r>
              <a:rPr lang="en-US" sz="2400" b="0" i="0" u="none" strike="noStrike" baseline="0" dirty="0">
                <a:solidFill>
                  <a:srgbClr val="C00000"/>
                </a:solidFill>
              </a:rPr>
              <a:t>affordable remote access to investors </a:t>
            </a:r>
            <a:r>
              <a:rPr lang="en-US" sz="2400" b="0" i="0" u="none" strike="noStrike" baseline="0" dirty="0"/>
              <a:t>and by retaining unexecuted orders in a consolidated order book for possible matching with future orders. This phenomenon is further facilitated by the manifestly </a:t>
            </a:r>
            <a:r>
              <a:rPr lang="en-US" sz="2400" b="0" i="0" u="none" strike="noStrike" baseline="0" dirty="0">
                <a:solidFill>
                  <a:srgbClr val="C00000"/>
                </a:solidFill>
              </a:rPr>
              <a:t>higher speed of execution </a:t>
            </a:r>
            <a:r>
              <a:rPr lang="en-US" sz="2400" b="0" i="0" u="none" strike="noStrike" baseline="0" dirty="0"/>
              <a:t>and </a:t>
            </a:r>
            <a:r>
              <a:rPr lang="en-US" sz="2400" b="0" i="0" u="none" strike="noStrike" baseline="0" dirty="0">
                <a:solidFill>
                  <a:srgbClr val="C00000"/>
                </a:solidFill>
              </a:rPr>
              <a:t>settlement of trades </a:t>
            </a:r>
            <a:r>
              <a:rPr lang="en-US" sz="2400" b="0" i="0" u="none" strike="noStrike" baseline="0" dirty="0"/>
              <a:t>on electronic systems.</a:t>
            </a:r>
          </a:p>
          <a:p>
            <a:pPr algn="just"/>
            <a:r>
              <a:rPr lang="en-US" sz="2400" b="0" i="0" u="none" strike="noStrike" baseline="0" dirty="0"/>
              <a:t>Electronic systems are also </a:t>
            </a:r>
            <a:r>
              <a:rPr lang="en-US" sz="2400" b="0" i="0" u="none" strike="noStrike" baseline="0" dirty="0">
                <a:solidFill>
                  <a:srgbClr val="C00000"/>
                </a:solidFill>
              </a:rPr>
              <a:t>more transparent than trading floors</a:t>
            </a:r>
            <a:r>
              <a:rPr lang="en-US" sz="2400" b="0" i="0" u="none" strike="noStrike" baseline="0" dirty="0"/>
              <a:t> in displaying detailed order-flow information such as quotes, depths, and recent transactions from the limit order book to the market participants in real time. Higher ex-ante transparency </a:t>
            </a:r>
            <a:r>
              <a:rPr lang="en-US" sz="2400" b="0" i="0" u="none" strike="noStrike" baseline="0" dirty="0">
                <a:solidFill>
                  <a:srgbClr val="C00000"/>
                </a:solidFill>
              </a:rPr>
              <a:t>reduces the adverse selection problem </a:t>
            </a:r>
            <a:r>
              <a:rPr lang="en-US" sz="2400" b="0" i="0" u="none" strike="noStrike" baseline="0" dirty="0"/>
              <a:t>(Pagano and </a:t>
            </a:r>
            <a:r>
              <a:rPr lang="en-US" sz="2400" b="0" i="0" u="none" strike="noStrike" baseline="0" dirty="0" err="1"/>
              <a:t>Roell</a:t>
            </a:r>
            <a:r>
              <a:rPr lang="en-US" sz="2400" b="0" i="0" u="none" strike="noStrike" baseline="0" dirty="0"/>
              <a:t>, 1996).</a:t>
            </a:r>
            <a:endParaRPr lang="en-US" sz="2400" dirty="0"/>
          </a:p>
        </p:txBody>
      </p:sp>
      <p:sp>
        <p:nvSpPr>
          <p:cNvPr id="4" name="Slide Number Placeholder 3">
            <a:extLst>
              <a:ext uri="{FF2B5EF4-FFF2-40B4-BE49-F238E27FC236}">
                <a16:creationId xmlns:a16="http://schemas.microsoft.com/office/drawing/2014/main" id="{107D4C1B-5249-4099-B4F1-22C215C33304}"/>
              </a:ext>
            </a:extLst>
          </p:cNvPr>
          <p:cNvSpPr>
            <a:spLocks noGrp="1"/>
          </p:cNvSpPr>
          <p:nvPr>
            <p:ph type="sldNum" sz="quarter" idx="12"/>
          </p:nvPr>
        </p:nvSpPr>
        <p:spPr/>
        <p:txBody>
          <a:bodyPr/>
          <a:lstStyle/>
          <a:p>
            <a:fld id="{15DE5A57-AF21-42C0-A285-4AA3A234C5BB}" type="slidenum">
              <a:rPr lang="en-US" smtClean="0"/>
              <a:t>6</a:t>
            </a:fld>
            <a:endParaRPr lang="en-US"/>
          </a:p>
        </p:txBody>
      </p:sp>
      <p:sp>
        <p:nvSpPr>
          <p:cNvPr id="6" name="Footer Placeholder 3">
            <a:extLst>
              <a:ext uri="{FF2B5EF4-FFF2-40B4-BE49-F238E27FC236}">
                <a16:creationId xmlns:a16="http://schemas.microsoft.com/office/drawing/2014/main" id="{A7177A3B-FE2C-4247-8479-147C59D939AE}"/>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3705126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23302-42CD-49B0-9880-97B736439B00}"/>
              </a:ext>
            </a:extLst>
          </p:cNvPr>
          <p:cNvSpPr>
            <a:spLocks noGrp="1"/>
          </p:cNvSpPr>
          <p:nvPr>
            <p:ph type="title"/>
          </p:nvPr>
        </p:nvSpPr>
        <p:spPr/>
        <p:txBody>
          <a:bodyPr>
            <a:normAutofit/>
          </a:bodyPr>
          <a:lstStyle/>
          <a:p>
            <a:r>
              <a:rPr lang="en-US" sz="4000" dirty="0">
                <a:latin typeface="+mn-lt"/>
              </a:rPr>
              <a:t>Digitalization in the Capital Market of Bangladesh</a:t>
            </a:r>
          </a:p>
        </p:txBody>
      </p:sp>
      <p:sp>
        <p:nvSpPr>
          <p:cNvPr id="4" name="Slide Number Placeholder 3">
            <a:extLst>
              <a:ext uri="{FF2B5EF4-FFF2-40B4-BE49-F238E27FC236}">
                <a16:creationId xmlns:a16="http://schemas.microsoft.com/office/drawing/2014/main" id="{807AEEAC-916E-475B-9831-886EAA2FEE06}"/>
              </a:ext>
            </a:extLst>
          </p:cNvPr>
          <p:cNvSpPr>
            <a:spLocks noGrp="1"/>
          </p:cNvSpPr>
          <p:nvPr>
            <p:ph type="sldNum" sz="quarter" idx="12"/>
          </p:nvPr>
        </p:nvSpPr>
        <p:spPr/>
        <p:txBody>
          <a:bodyPr/>
          <a:lstStyle/>
          <a:p>
            <a:fld id="{15DE5A57-AF21-42C0-A285-4AA3A234C5BB}" type="slidenum">
              <a:rPr lang="en-US" smtClean="0"/>
              <a:t>7</a:t>
            </a:fld>
            <a:endParaRPr lang="en-US"/>
          </a:p>
        </p:txBody>
      </p:sp>
      <p:graphicFrame>
        <p:nvGraphicFramePr>
          <p:cNvPr id="5" name="Diagram 4">
            <a:extLst>
              <a:ext uri="{FF2B5EF4-FFF2-40B4-BE49-F238E27FC236}">
                <a16:creationId xmlns:a16="http://schemas.microsoft.com/office/drawing/2014/main" id="{CE5C1CD5-F7F9-4552-85D4-2D78E96CDFD4}"/>
              </a:ext>
            </a:extLst>
          </p:cNvPr>
          <p:cNvGraphicFramePr/>
          <p:nvPr>
            <p:extLst>
              <p:ext uri="{D42A27DB-BD31-4B8C-83A1-F6EECF244321}">
                <p14:modId xmlns:p14="http://schemas.microsoft.com/office/powerpoint/2010/main" val="2558685399"/>
              </p:ext>
            </p:extLst>
          </p:nvPr>
        </p:nvGraphicFramePr>
        <p:xfrm>
          <a:off x="838199" y="1482571"/>
          <a:ext cx="10515599" cy="45808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78F32D90-A37E-46CD-858B-A058F7FEC193}"/>
              </a:ext>
            </a:extLst>
          </p:cNvPr>
          <p:cNvSpPr txBox="1"/>
          <p:nvPr/>
        </p:nvSpPr>
        <p:spPr>
          <a:xfrm>
            <a:off x="838200" y="6125592"/>
            <a:ext cx="10515600" cy="338554"/>
          </a:xfrm>
          <a:prstGeom prst="rect">
            <a:avLst/>
          </a:prstGeom>
          <a:noFill/>
        </p:spPr>
        <p:txBody>
          <a:bodyPr wrap="square" rtlCol="0">
            <a:spAutoFit/>
          </a:bodyPr>
          <a:lstStyle/>
          <a:p>
            <a:pPr algn="ctr"/>
            <a:r>
              <a:rPr lang="en-US" sz="1600" dirty="0"/>
              <a:t>Source: BSEC (2017)</a:t>
            </a:r>
          </a:p>
        </p:txBody>
      </p:sp>
      <p:sp>
        <p:nvSpPr>
          <p:cNvPr id="7" name="Footer Placeholder 3">
            <a:extLst>
              <a:ext uri="{FF2B5EF4-FFF2-40B4-BE49-F238E27FC236}">
                <a16:creationId xmlns:a16="http://schemas.microsoft.com/office/drawing/2014/main" id="{FE2A6E28-4E6B-4AFD-930C-1927C041FCA4}"/>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711834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012CB-C590-4BE4-BAE8-DD49EC7E13E5}"/>
              </a:ext>
            </a:extLst>
          </p:cNvPr>
          <p:cNvSpPr>
            <a:spLocks noGrp="1"/>
          </p:cNvSpPr>
          <p:nvPr>
            <p:ph type="title"/>
          </p:nvPr>
        </p:nvSpPr>
        <p:spPr/>
        <p:txBody>
          <a:bodyPr>
            <a:normAutofit/>
          </a:bodyPr>
          <a:lstStyle/>
          <a:p>
            <a:r>
              <a:rPr lang="en-US" sz="4000" dirty="0">
                <a:solidFill>
                  <a:srgbClr val="131413"/>
                </a:solidFill>
                <a:latin typeface="+mn-lt"/>
              </a:rPr>
              <a:t>H</a:t>
            </a:r>
            <a:r>
              <a:rPr lang="en-US" sz="4000" b="0" i="0" u="none" strike="noStrike" baseline="0" dirty="0">
                <a:solidFill>
                  <a:srgbClr val="131413"/>
                </a:solidFill>
                <a:latin typeface="+mn-lt"/>
              </a:rPr>
              <a:t>ow Digitalization Helps to Stay Competitive?</a:t>
            </a:r>
            <a:endParaRPr lang="en-US" sz="4000" dirty="0">
              <a:latin typeface="+mn-lt"/>
            </a:endParaRPr>
          </a:p>
        </p:txBody>
      </p:sp>
      <p:sp>
        <p:nvSpPr>
          <p:cNvPr id="3" name="Content Placeholder 2">
            <a:extLst>
              <a:ext uri="{FF2B5EF4-FFF2-40B4-BE49-F238E27FC236}">
                <a16:creationId xmlns:a16="http://schemas.microsoft.com/office/drawing/2014/main" id="{DF8E2C4A-63AC-4B5F-8649-46974166C2F3}"/>
              </a:ext>
            </a:extLst>
          </p:cNvPr>
          <p:cNvSpPr>
            <a:spLocks noGrp="1"/>
          </p:cNvSpPr>
          <p:nvPr>
            <p:ph idx="1"/>
          </p:nvPr>
        </p:nvSpPr>
        <p:spPr>
          <a:xfrm>
            <a:off x="838200" y="1798990"/>
            <a:ext cx="10515600" cy="4601809"/>
          </a:xfrm>
        </p:spPr>
        <p:txBody>
          <a:bodyPr>
            <a:noAutofit/>
          </a:bodyPr>
          <a:lstStyle/>
          <a:p>
            <a:pPr algn="just"/>
            <a:r>
              <a:rPr lang="en-US" sz="2600" dirty="0"/>
              <a:t>D</a:t>
            </a:r>
            <a:r>
              <a:rPr lang="en-US" sz="2600" b="0" i="0" u="none" strike="noStrike" baseline="0" dirty="0"/>
              <a:t>igital transformation does not necessarily mean that companies have to abandon their existing business models, rather it consists of new </a:t>
            </a:r>
            <a:r>
              <a:rPr lang="en-US" sz="2600" b="0" i="0" u="none" strike="noStrike" baseline="0" dirty="0">
                <a:solidFill>
                  <a:srgbClr val="C00000"/>
                </a:solidFill>
              </a:rPr>
              <a:t>digital or digitally improved business models </a:t>
            </a:r>
            <a:r>
              <a:rPr lang="en-US" sz="2600" b="0" i="0" u="none" strike="noStrike" baseline="0" dirty="0"/>
              <a:t>usually </a:t>
            </a:r>
            <a:r>
              <a:rPr lang="en-US" sz="2600" b="0" i="0" u="none" strike="noStrike" baseline="0" dirty="0">
                <a:solidFill>
                  <a:srgbClr val="C00000"/>
                </a:solidFill>
              </a:rPr>
              <a:t>complement existing traditional ones</a:t>
            </a:r>
            <a:r>
              <a:rPr lang="en-US" sz="2600" b="0" i="0" u="none" strike="noStrike" baseline="0" dirty="0"/>
              <a:t>.</a:t>
            </a:r>
          </a:p>
          <a:p>
            <a:pPr algn="just"/>
            <a:r>
              <a:rPr lang="en-US" sz="2600" b="0" i="0" u="none" strike="noStrike" baseline="0" dirty="0">
                <a:solidFill>
                  <a:srgbClr val="131413"/>
                </a:solidFill>
                <a:latin typeface="KhfdxbAdvTT86d47313"/>
              </a:rPr>
              <a:t>The most highly digitally transformed sectors have posted </a:t>
            </a:r>
            <a:r>
              <a:rPr lang="en-US" sz="2600" b="0" i="0" u="none" strike="noStrike" baseline="0" dirty="0">
                <a:solidFill>
                  <a:srgbClr val="C00000"/>
                </a:solidFill>
                <a:latin typeface="KhfdxbAdvTT86d47313"/>
              </a:rPr>
              <a:t>two to three times higher rates of growth in profit margin</a:t>
            </a:r>
            <a:r>
              <a:rPr lang="en-US" sz="2600" b="0" i="0" u="none" strike="noStrike" baseline="0" dirty="0">
                <a:solidFill>
                  <a:srgbClr val="131413"/>
                </a:solidFill>
                <a:latin typeface="KhfdxbAdvTT86d47313"/>
              </a:rPr>
              <a:t>, than others, and wages, than the national average. Firms with advanced digital assets and capabilities have generated higher rates of revenue growth and higher return to shareholders. </a:t>
            </a:r>
          </a:p>
          <a:p>
            <a:pPr algn="just"/>
            <a:r>
              <a:rPr lang="en-US" sz="2600" b="0" i="0" u="none" strike="noStrike" baseline="0" dirty="0">
                <a:solidFill>
                  <a:srgbClr val="131413"/>
                </a:solidFill>
                <a:latin typeface="KhfdxbAdvTT86d47313"/>
              </a:rPr>
              <a:t>The </a:t>
            </a:r>
            <a:r>
              <a:rPr lang="en-US" sz="2600" b="0" i="0" u="none" strike="noStrike" baseline="0" dirty="0">
                <a:solidFill>
                  <a:srgbClr val="131413"/>
                </a:solidFill>
                <a:latin typeface="YrrptxAdvTT86d47313+20"/>
              </a:rPr>
              <a:t>“</a:t>
            </a:r>
            <a:r>
              <a:rPr lang="en-US" sz="2600" b="0" i="0" u="none" strike="noStrike" baseline="0" dirty="0">
                <a:solidFill>
                  <a:srgbClr val="131413"/>
                </a:solidFill>
                <a:latin typeface="KhfdxbAdvTT86d47313"/>
              </a:rPr>
              <a:t>have-mores</a:t>
            </a:r>
            <a:r>
              <a:rPr lang="en-US" sz="2600" b="0" i="0" u="none" strike="noStrike" baseline="0" dirty="0">
                <a:solidFill>
                  <a:srgbClr val="131413"/>
                </a:solidFill>
                <a:latin typeface="YrrptxAdvTT86d47313+20"/>
              </a:rPr>
              <a:t>” </a:t>
            </a:r>
            <a:r>
              <a:rPr lang="en-US" sz="2600" b="0" i="0" u="none" strike="noStrike" baseline="0" dirty="0">
                <a:solidFill>
                  <a:srgbClr val="131413"/>
                </a:solidFill>
                <a:latin typeface="KhfdxbAdvTT86d47313"/>
              </a:rPr>
              <a:t>are not just large firms that dominate one sector. </a:t>
            </a:r>
            <a:r>
              <a:rPr lang="en-US" sz="2600" b="0" i="0" u="none" strike="noStrike" baseline="0" dirty="0">
                <a:solidFill>
                  <a:srgbClr val="C00000"/>
                </a:solidFill>
                <a:latin typeface="KhfdxbAdvTT86d47313"/>
              </a:rPr>
              <a:t>They can also be small</a:t>
            </a:r>
            <a:r>
              <a:rPr lang="en-US" sz="2600" b="0" i="0" u="none" strike="noStrike" baseline="0" dirty="0">
                <a:solidFill>
                  <a:srgbClr val="131413"/>
                </a:solidFill>
                <a:latin typeface="KhfdxbAdvTT86d47313"/>
              </a:rPr>
              <a:t>, </a:t>
            </a:r>
            <a:r>
              <a:rPr lang="en-US" sz="2600" b="0" i="0" u="none" strike="noStrike" baseline="0" dirty="0">
                <a:solidFill>
                  <a:srgbClr val="C00000"/>
                </a:solidFill>
                <a:latin typeface="KhfdxbAdvTT86d47313"/>
              </a:rPr>
              <a:t>innovative firms </a:t>
            </a:r>
            <a:r>
              <a:rPr lang="en-US" sz="2600" b="0" i="0" u="none" strike="noStrike" baseline="0" dirty="0">
                <a:solidFill>
                  <a:srgbClr val="131413"/>
                </a:solidFill>
                <a:latin typeface="KhfdxbAdvTT86d47313"/>
              </a:rPr>
              <a:t>or firms whose digital assets enable them to play in multiple sectors.</a:t>
            </a:r>
          </a:p>
          <a:p>
            <a:pPr algn="just"/>
            <a:endParaRPr lang="en-US" sz="2600" b="0" i="0" u="none" strike="noStrike" baseline="0" dirty="0"/>
          </a:p>
          <a:p>
            <a:pPr algn="just"/>
            <a:endParaRPr lang="en-US" sz="2600" dirty="0"/>
          </a:p>
        </p:txBody>
      </p:sp>
      <p:sp>
        <p:nvSpPr>
          <p:cNvPr id="4" name="Slide Number Placeholder 3">
            <a:extLst>
              <a:ext uri="{FF2B5EF4-FFF2-40B4-BE49-F238E27FC236}">
                <a16:creationId xmlns:a16="http://schemas.microsoft.com/office/drawing/2014/main" id="{E42B2354-6C21-4F7D-BDA1-1256967E7A8A}"/>
              </a:ext>
            </a:extLst>
          </p:cNvPr>
          <p:cNvSpPr>
            <a:spLocks noGrp="1"/>
          </p:cNvSpPr>
          <p:nvPr>
            <p:ph type="sldNum" sz="quarter" idx="12"/>
          </p:nvPr>
        </p:nvSpPr>
        <p:spPr/>
        <p:txBody>
          <a:bodyPr/>
          <a:lstStyle/>
          <a:p>
            <a:fld id="{15DE5A57-AF21-42C0-A285-4AA3A234C5BB}" type="slidenum">
              <a:rPr lang="en-US" smtClean="0"/>
              <a:t>8</a:t>
            </a:fld>
            <a:endParaRPr lang="en-US"/>
          </a:p>
        </p:txBody>
      </p:sp>
      <p:sp>
        <p:nvSpPr>
          <p:cNvPr id="6" name="Footer Placeholder 3">
            <a:extLst>
              <a:ext uri="{FF2B5EF4-FFF2-40B4-BE49-F238E27FC236}">
                <a16:creationId xmlns:a16="http://schemas.microsoft.com/office/drawing/2014/main" id="{52861697-6CA7-4876-B918-7509FCEA263C}"/>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944345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72D21-560B-4992-B878-A67F66B97DC4}"/>
              </a:ext>
            </a:extLst>
          </p:cNvPr>
          <p:cNvSpPr>
            <a:spLocks noGrp="1"/>
          </p:cNvSpPr>
          <p:nvPr>
            <p:ph type="title"/>
          </p:nvPr>
        </p:nvSpPr>
        <p:spPr/>
        <p:txBody>
          <a:bodyPr>
            <a:normAutofit/>
          </a:bodyPr>
          <a:lstStyle/>
          <a:p>
            <a:r>
              <a:rPr lang="en-US" sz="4000" dirty="0">
                <a:solidFill>
                  <a:srgbClr val="131413"/>
                </a:solidFill>
                <a:latin typeface="+mn-lt"/>
              </a:rPr>
              <a:t>H</a:t>
            </a:r>
            <a:r>
              <a:rPr lang="en-US" sz="4000" b="0" i="0" u="none" strike="noStrike" baseline="0" dirty="0">
                <a:solidFill>
                  <a:srgbClr val="131413"/>
                </a:solidFill>
                <a:latin typeface="+mn-lt"/>
              </a:rPr>
              <a:t>ow Digitalization Helps to Stay Competitive?</a:t>
            </a:r>
            <a:endParaRPr lang="en-US" sz="4000" dirty="0">
              <a:latin typeface="+mn-lt"/>
            </a:endParaRPr>
          </a:p>
        </p:txBody>
      </p:sp>
      <p:sp>
        <p:nvSpPr>
          <p:cNvPr id="3" name="Content Placeholder 2">
            <a:extLst>
              <a:ext uri="{FF2B5EF4-FFF2-40B4-BE49-F238E27FC236}">
                <a16:creationId xmlns:a16="http://schemas.microsoft.com/office/drawing/2014/main" id="{8E897D72-379F-4517-9A01-7F65D17E31F6}"/>
              </a:ext>
            </a:extLst>
          </p:cNvPr>
          <p:cNvSpPr>
            <a:spLocks noGrp="1"/>
          </p:cNvSpPr>
          <p:nvPr>
            <p:ph idx="1"/>
          </p:nvPr>
        </p:nvSpPr>
        <p:spPr/>
        <p:txBody>
          <a:bodyPr>
            <a:noAutofit/>
          </a:bodyPr>
          <a:lstStyle/>
          <a:p>
            <a:pPr algn="just"/>
            <a:r>
              <a:rPr lang="en-US" sz="2000" b="0" i="0" u="none" strike="noStrike" baseline="0" dirty="0">
                <a:solidFill>
                  <a:srgbClr val="C00000"/>
                </a:solidFill>
              </a:rPr>
              <a:t>Automation will not replace jobs (or not many), but routine tasks</a:t>
            </a:r>
            <a:r>
              <a:rPr lang="en-US" sz="2000" b="0" i="0" u="none" strike="noStrike" baseline="0" dirty="0"/>
              <a:t>, which do not require interpersonal human skills such as empathy or qualified knowledge. </a:t>
            </a:r>
            <a:r>
              <a:rPr lang="en-US" sz="2000" b="0" i="0" u="none" strike="noStrike" baseline="0" dirty="0">
                <a:solidFill>
                  <a:srgbClr val="000000"/>
                </a:solidFill>
              </a:rPr>
              <a:t>Over the last fifty years, </a:t>
            </a:r>
            <a:r>
              <a:rPr lang="en-US" sz="2000" b="0" i="0" u="none" strike="noStrike" baseline="0" dirty="0">
                <a:solidFill>
                  <a:srgbClr val="C00000"/>
                </a:solidFill>
              </a:rPr>
              <a:t>unemployment has been more influenced by the business economic cycle</a:t>
            </a:r>
            <a:r>
              <a:rPr lang="en-US" sz="2000" b="0" i="0" u="none" strike="noStrike" baseline="0" dirty="0">
                <a:solidFill>
                  <a:srgbClr val="000000"/>
                </a:solidFill>
              </a:rPr>
              <a:t> than technology, with the economic crises not being caused by technology (Reese, </a:t>
            </a:r>
            <a:r>
              <a:rPr lang="en-US" sz="2000" b="0" i="0" u="none" strike="noStrike" baseline="0" dirty="0"/>
              <a:t>2018).</a:t>
            </a:r>
          </a:p>
          <a:p>
            <a:pPr algn="just"/>
            <a:r>
              <a:rPr lang="en-US" sz="2000" b="0" i="0" u="none" strike="noStrike" baseline="0" dirty="0"/>
              <a:t>In fact, there is room for improvement, since it is estimated that we as employees spend 80% of our working time doing trivial tasks, which represent 20% of results, while the remaining 80% of results come from the few vital tasks to which we dedicate only 20% of our time.</a:t>
            </a:r>
          </a:p>
          <a:p>
            <a:pPr algn="just"/>
            <a:r>
              <a:rPr lang="en-US" sz="2000" dirty="0"/>
              <a:t>D</a:t>
            </a:r>
            <a:r>
              <a:rPr lang="en-US" sz="2000" b="0" i="0" u="none" strike="noStrike" baseline="0" dirty="0"/>
              <a:t>igital technologies are responsible for the </a:t>
            </a:r>
            <a:r>
              <a:rPr lang="en-US" sz="2000" b="0" i="0" u="none" strike="noStrike" baseline="0" dirty="0">
                <a:solidFill>
                  <a:srgbClr val="C00000"/>
                </a:solidFill>
              </a:rPr>
              <a:t>creation of totally new jobs</a:t>
            </a:r>
            <a:r>
              <a:rPr lang="en-US" sz="2000" b="0" i="0" u="none" strike="noStrike" baseline="0" dirty="0"/>
              <a:t>, for instance, Youtubers and </a:t>
            </a:r>
            <a:r>
              <a:rPr lang="en-US" sz="2000" b="0" i="0" u="none" strike="noStrike" baseline="0" dirty="0" err="1"/>
              <a:t>Tiktokers</a:t>
            </a:r>
            <a:r>
              <a:rPr lang="en-US" sz="2000" b="0" i="0" u="none" strike="noStrike" baseline="0" dirty="0"/>
              <a:t>.</a:t>
            </a:r>
            <a:endParaRPr lang="da-DK" sz="2000" i="0" u="none" strike="noStrike" baseline="0" dirty="0"/>
          </a:p>
          <a:p>
            <a:pPr algn="just"/>
            <a:r>
              <a:rPr lang="en-US" sz="2000" dirty="0">
                <a:solidFill>
                  <a:srgbClr val="131413"/>
                </a:solidFill>
                <a:latin typeface="KhfdxbAdvTT86d47313"/>
              </a:rPr>
              <a:t>M</a:t>
            </a:r>
            <a:r>
              <a:rPr lang="en-US" sz="2000" b="0" i="0" u="none" strike="noStrike" baseline="0" dirty="0">
                <a:solidFill>
                  <a:srgbClr val="131413"/>
                </a:solidFill>
                <a:latin typeface="KhfdxbAdvTT86d47313"/>
              </a:rPr>
              <a:t>arkets may have given eminence and greater confidence to firms and sectors with a higher level of digital transformation as </a:t>
            </a:r>
            <a:r>
              <a:rPr lang="en-US" sz="2000" b="0" i="0" u="none" strike="noStrike" baseline="0" dirty="0">
                <a:solidFill>
                  <a:srgbClr val="C00000"/>
                </a:solidFill>
                <a:latin typeface="KhfdxbAdvTT86d47313"/>
              </a:rPr>
              <a:t>they are positioned better to sustain operations </a:t>
            </a:r>
            <a:r>
              <a:rPr lang="en-US" sz="2000" b="0" i="0" u="none" strike="noStrike" baseline="0" dirty="0">
                <a:solidFill>
                  <a:srgbClr val="131413"/>
                </a:solidFill>
                <a:latin typeface="KhfdxbAdvTT86d47313"/>
              </a:rPr>
              <a:t>not only amid the pandemic, but also to </a:t>
            </a:r>
            <a:r>
              <a:rPr lang="en-US" sz="2000" b="0" i="0" u="none" strike="noStrike" baseline="0" dirty="0">
                <a:solidFill>
                  <a:srgbClr val="C00000"/>
                </a:solidFill>
                <a:latin typeface="KhfdxbAdvTT86d47313"/>
              </a:rPr>
              <a:t>recover faster in the post-COVID-19 period</a:t>
            </a:r>
            <a:r>
              <a:rPr lang="en-US" sz="2000" b="0" i="0" u="none" strike="noStrike" baseline="0" dirty="0">
                <a:solidFill>
                  <a:srgbClr val="131413"/>
                </a:solidFill>
                <a:latin typeface="KhfdxbAdvTT86d47313"/>
              </a:rPr>
              <a:t>.</a:t>
            </a:r>
          </a:p>
          <a:p>
            <a:pPr algn="just"/>
            <a:r>
              <a:rPr lang="en-US" sz="2000" b="0" i="0" u="none" strike="noStrike" baseline="0" dirty="0">
                <a:solidFill>
                  <a:srgbClr val="131413"/>
                </a:solidFill>
                <a:latin typeface="KhfdxbAdvTT86d47313"/>
              </a:rPr>
              <a:t>Many are also predicting the emergence of a </a:t>
            </a:r>
            <a:r>
              <a:rPr lang="en-US" sz="2000" b="0" i="0" u="none" strike="noStrike" baseline="0" dirty="0">
                <a:solidFill>
                  <a:srgbClr val="C00000"/>
                </a:solidFill>
                <a:latin typeface="KhfdxbAdvTT86d47313"/>
              </a:rPr>
              <a:t>post-COVID-19 period</a:t>
            </a:r>
            <a:r>
              <a:rPr lang="en-US" sz="2000" b="0" i="0" u="none" strike="noStrike" baseline="0" dirty="0">
                <a:solidFill>
                  <a:srgbClr val="131413"/>
                </a:solidFill>
                <a:latin typeface="KhfdxbAdvTT86d47313"/>
              </a:rPr>
              <a:t>, </a:t>
            </a:r>
            <a:r>
              <a:rPr lang="en-US" sz="2000" b="0" i="0" u="none" strike="noStrike" baseline="0" dirty="0">
                <a:solidFill>
                  <a:srgbClr val="C00000"/>
                </a:solidFill>
                <a:latin typeface="KhfdxbAdvTT86d47313"/>
              </a:rPr>
              <a:t>where digital transformation will be prominent</a:t>
            </a:r>
            <a:r>
              <a:rPr lang="en-US" sz="2000" b="0" i="0" u="none" strike="noStrike" baseline="0" dirty="0">
                <a:solidFill>
                  <a:srgbClr val="131413"/>
                </a:solidFill>
                <a:latin typeface="KhfdxbAdvTT86d47313"/>
              </a:rPr>
              <a:t>.</a:t>
            </a:r>
            <a:endParaRPr lang="en-US" sz="2000" dirty="0"/>
          </a:p>
        </p:txBody>
      </p:sp>
      <p:sp>
        <p:nvSpPr>
          <p:cNvPr id="4" name="Slide Number Placeholder 3">
            <a:extLst>
              <a:ext uri="{FF2B5EF4-FFF2-40B4-BE49-F238E27FC236}">
                <a16:creationId xmlns:a16="http://schemas.microsoft.com/office/drawing/2014/main" id="{DCFFAA90-F139-4FCA-AA39-D5A3E4ED9847}"/>
              </a:ext>
            </a:extLst>
          </p:cNvPr>
          <p:cNvSpPr>
            <a:spLocks noGrp="1"/>
          </p:cNvSpPr>
          <p:nvPr>
            <p:ph type="sldNum" sz="quarter" idx="12"/>
          </p:nvPr>
        </p:nvSpPr>
        <p:spPr/>
        <p:txBody>
          <a:bodyPr/>
          <a:lstStyle/>
          <a:p>
            <a:fld id="{15DE5A57-AF21-42C0-A285-4AA3A234C5BB}" type="slidenum">
              <a:rPr lang="en-US" smtClean="0"/>
              <a:t>9</a:t>
            </a:fld>
            <a:endParaRPr lang="en-US"/>
          </a:p>
        </p:txBody>
      </p:sp>
      <p:sp>
        <p:nvSpPr>
          <p:cNvPr id="6" name="Footer Placeholder 3">
            <a:extLst>
              <a:ext uri="{FF2B5EF4-FFF2-40B4-BE49-F238E27FC236}">
                <a16:creationId xmlns:a16="http://schemas.microsoft.com/office/drawing/2014/main" id="{AD1ADEB6-EB3F-4BCB-90B9-004D8BD160F7}"/>
              </a:ext>
            </a:extLst>
          </p:cNvPr>
          <p:cNvSpPr>
            <a:spLocks noGrp="1"/>
          </p:cNvSpPr>
          <p:nvPr>
            <p:ph type="ftr" sz="quarter" idx="11"/>
          </p:nvPr>
        </p:nvSpPr>
        <p:spPr>
          <a:xfrm>
            <a:off x="4038600" y="6356350"/>
            <a:ext cx="4114800" cy="365125"/>
          </a:xfrm>
        </p:spPr>
        <p:txBody>
          <a:bodyPr/>
          <a:lstStyle/>
          <a:p>
            <a:r>
              <a:rPr lang="en-US" dirty="0"/>
              <a:t>Dr. S. M. Sohrab Uddin, Professor, Department of Finance, CU</a:t>
            </a:r>
          </a:p>
        </p:txBody>
      </p:sp>
    </p:spTree>
    <p:extLst>
      <p:ext uri="{BB962C8B-B14F-4D97-AF65-F5344CB8AC3E}">
        <p14:creationId xmlns:p14="http://schemas.microsoft.com/office/powerpoint/2010/main" val="23056995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506</TotalTime>
  <Words>2733</Words>
  <Application>Microsoft Office PowerPoint</Application>
  <PresentationFormat>Widescreen</PresentationFormat>
  <Paragraphs>284</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Calibri</vt:lpstr>
      <vt:lpstr>Calibri Light</vt:lpstr>
      <vt:lpstr>DvslbtAdvTT7329fd89.I</vt:lpstr>
      <vt:lpstr>Garamond</vt:lpstr>
      <vt:lpstr>KhfdxbAdvTT86d47313</vt:lpstr>
      <vt:lpstr>LjmxkhAdvTTe45e47d2</vt:lpstr>
      <vt:lpstr>YrrptxAdvTT86d47313+20</vt:lpstr>
      <vt:lpstr>Office Theme</vt:lpstr>
      <vt:lpstr>Necessity of Digitalization in the Capital Market on Current Pandemic Situation</vt:lpstr>
      <vt:lpstr>Industrial Revolution</vt:lpstr>
      <vt:lpstr>What is Digitalization?</vt:lpstr>
      <vt:lpstr>Types of Digital Technology</vt:lpstr>
      <vt:lpstr>Digitalization in the Capital Market</vt:lpstr>
      <vt:lpstr>Digitalization in the Capital Market</vt:lpstr>
      <vt:lpstr>Digitalization in the Capital Market of Bangladesh</vt:lpstr>
      <vt:lpstr>How Digitalization Helps to Stay Competitive?</vt:lpstr>
      <vt:lpstr>How Digitalization Helps to Stay Competitive?</vt:lpstr>
      <vt:lpstr>Digital Transformation Across Sectors</vt:lpstr>
      <vt:lpstr> Influences of Epidemics</vt:lpstr>
      <vt:lpstr>COVID-19 and the Stock Market</vt:lpstr>
      <vt:lpstr> Immediate COVID-19 Impacts on Bangladesh Stock Market </vt:lpstr>
      <vt:lpstr>Indicators of DSE</vt:lpstr>
      <vt:lpstr>Indicators of CSE</vt:lpstr>
      <vt:lpstr>COVID-19 and the Stock Market: The Role of Digitalization</vt:lpstr>
      <vt:lpstr>COVID-19 and the Stock Market: The Role of Digitalization</vt:lpstr>
      <vt:lpstr>Digitalization in the SMEs</vt:lpstr>
      <vt:lpstr>Mobile or Web Based Trading</vt:lpstr>
      <vt:lpstr>Opportunities for the Future</vt:lpstr>
      <vt:lpstr>2018 and 2019: Negative Growth in the Bangladesh Stock Market</vt:lpstr>
      <vt:lpstr>Market Capitalization to GDP Ratio (in percentage)</vt:lpstr>
      <vt:lpstr> How to Retrieve Investors’ Confidence?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Necessity of Digitalization in the Capital Market on Current Pandemic Situation</dc:title>
  <dc:creator>User</dc:creator>
  <cp:lastModifiedBy>User</cp:lastModifiedBy>
  <cp:revision>116</cp:revision>
  <dcterms:created xsi:type="dcterms:W3CDTF">2020-10-02T12:59:09Z</dcterms:created>
  <dcterms:modified xsi:type="dcterms:W3CDTF">2020-10-12T06:42:27Z</dcterms:modified>
</cp:coreProperties>
</file>