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68" r:id="rId3"/>
    <p:sldId id="291" r:id="rId4"/>
    <p:sldId id="290" r:id="rId5"/>
    <p:sldId id="289" r:id="rId6"/>
    <p:sldId id="295" r:id="rId7"/>
    <p:sldId id="309" r:id="rId8"/>
    <p:sldId id="310" r:id="rId9"/>
    <p:sldId id="288" r:id="rId10"/>
    <p:sldId id="287" r:id="rId11"/>
    <p:sldId id="286" r:id="rId12"/>
    <p:sldId id="296" r:id="rId13"/>
    <p:sldId id="297" r:id="rId14"/>
    <p:sldId id="298" r:id="rId15"/>
    <p:sldId id="299" r:id="rId16"/>
    <p:sldId id="300" r:id="rId17"/>
    <p:sldId id="304" r:id="rId18"/>
    <p:sldId id="305" r:id="rId19"/>
    <p:sldId id="306" r:id="rId20"/>
    <p:sldId id="307" r:id="rId21"/>
    <p:sldId id="285" r:id="rId22"/>
    <p:sldId id="284" r:id="rId23"/>
    <p:sldId id="283" r:id="rId24"/>
    <p:sldId id="282" r:id="rId25"/>
    <p:sldId id="281" r:id="rId26"/>
    <p:sldId id="308" r:id="rId27"/>
    <p:sldId id="280" r:id="rId28"/>
    <p:sldId id="279" r:id="rId29"/>
    <p:sldId id="277" r:id="rId30"/>
    <p:sldId id="278" r:id="rId31"/>
    <p:sldId id="275" r:id="rId32"/>
    <p:sldId id="269" r:id="rId33"/>
    <p:sldId id="25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62" autoAdjust="0"/>
  </p:normalViewPr>
  <p:slideViewPr>
    <p:cSldViewPr>
      <p:cViewPr varScale="1">
        <p:scale>
          <a:sx n="67" d="100"/>
          <a:sy n="67" d="100"/>
        </p:scale>
        <p:origin x="147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ED32BD-F5CE-4F9B-AE9A-7BD40480CBDE}" type="doc">
      <dgm:prSet loTypeId="urn:microsoft.com/office/officeart/2005/8/layout/hList6" loCatId="list" qsTypeId="urn:microsoft.com/office/officeart/2005/8/quickstyle/simple1#4" qsCatId="simple" csTypeId="urn:microsoft.com/office/officeart/2005/8/colors/colorful4" csCatId="colorful" phldr="1"/>
      <dgm:spPr/>
      <dgm:t>
        <a:bodyPr/>
        <a:lstStyle/>
        <a:p>
          <a:endParaRPr lang="en-US"/>
        </a:p>
      </dgm:t>
    </dgm:pt>
    <dgm:pt modelId="{4D9BDAE9-C7E6-41F2-B7CF-38CAB18EB4AB}">
      <dgm:prSet phldrT="[Text]" custT="1"/>
      <dgm:spPr/>
      <dgm:t>
        <a:bodyPr/>
        <a:lstStyle/>
        <a:p>
          <a:pPr>
            <a:lnSpc>
              <a:spcPct val="90000"/>
            </a:lnSpc>
          </a:pPr>
          <a:r>
            <a:rPr lang="en-US" sz="2000" b="1" u="sng" dirty="0">
              <a:solidFill>
                <a:schemeClr val="accent5">
                  <a:lumMod val="50000"/>
                </a:schemeClr>
              </a:solidFill>
            </a:rPr>
            <a:t>Money Market</a:t>
          </a:r>
        </a:p>
      </dgm:t>
    </dgm:pt>
    <dgm:pt modelId="{7B31FB79-E731-4794-BE3C-259CD9AFA49A}" type="parTrans" cxnId="{58D246AD-1954-4B28-9C35-4D4F743A0D7F}">
      <dgm:prSet/>
      <dgm:spPr/>
      <dgm:t>
        <a:bodyPr/>
        <a:lstStyle/>
        <a:p>
          <a:endParaRPr lang="en-US"/>
        </a:p>
      </dgm:t>
    </dgm:pt>
    <dgm:pt modelId="{47B74EF4-30A9-42B5-80FE-08A9E82F94AD}" type="sibTrans" cxnId="{58D246AD-1954-4B28-9C35-4D4F743A0D7F}">
      <dgm:prSet/>
      <dgm:spPr/>
      <dgm:t>
        <a:bodyPr/>
        <a:lstStyle/>
        <a:p>
          <a:endParaRPr lang="en-US"/>
        </a:p>
      </dgm:t>
    </dgm:pt>
    <dgm:pt modelId="{93AC651D-3516-4F54-B7BA-25FD0C76109B}">
      <dgm:prSet phldrT="[Text]" custT="1"/>
      <dgm:spPr/>
      <dgm:t>
        <a:bodyPr/>
        <a:lstStyle/>
        <a:p>
          <a:pPr>
            <a:lnSpc>
              <a:spcPct val="100000"/>
            </a:lnSpc>
          </a:pPr>
          <a:r>
            <a:rPr lang="en-US" sz="1600" b="1" dirty="0">
              <a:solidFill>
                <a:schemeClr val="tx1"/>
              </a:solidFill>
            </a:rPr>
            <a:t>Current</a:t>
          </a:r>
          <a:endParaRPr lang="en-US" sz="1600" dirty="0"/>
        </a:p>
      </dgm:t>
    </dgm:pt>
    <dgm:pt modelId="{10739F75-7D97-4B89-A275-223CF2C041C3}" type="parTrans" cxnId="{6F54263D-D1A3-43BF-BB83-CCBCEE4A24E8}">
      <dgm:prSet/>
      <dgm:spPr/>
      <dgm:t>
        <a:bodyPr/>
        <a:lstStyle/>
        <a:p>
          <a:endParaRPr lang="en-US"/>
        </a:p>
      </dgm:t>
    </dgm:pt>
    <dgm:pt modelId="{28644BEA-1A42-4905-A988-EF8CE852DA33}" type="sibTrans" cxnId="{6F54263D-D1A3-43BF-BB83-CCBCEE4A24E8}">
      <dgm:prSet/>
      <dgm:spPr/>
      <dgm:t>
        <a:bodyPr/>
        <a:lstStyle/>
        <a:p>
          <a:endParaRPr lang="en-US"/>
        </a:p>
      </dgm:t>
    </dgm:pt>
    <dgm:pt modelId="{7B1856DF-D9D4-413A-A61B-851F1B30D69E}">
      <dgm:prSet phldrT="[Text]" custT="1"/>
      <dgm:spPr/>
      <dgm:t>
        <a:bodyPr/>
        <a:lstStyle/>
        <a:p>
          <a:pPr>
            <a:lnSpc>
              <a:spcPct val="90000"/>
            </a:lnSpc>
          </a:pPr>
          <a:r>
            <a:rPr lang="en-US" sz="2000" b="1" u="sng" dirty="0">
              <a:solidFill>
                <a:schemeClr val="accent6">
                  <a:lumMod val="50000"/>
                </a:schemeClr>
              </a:solidFill>
            </a:rPr>
            <a:t>Govt. Borrowings</a:t>
          </a:r>
        </a:p>
      </dgm:t>
    </dgm:pt>
    <dgm:pt modelId="{58F8DC67-15C7-4ECB-B861-D3D50515A7DC}" type="parTrans" cxnId="{B3554BA6-36E3-4802-89D6-BCC4CEDC440B}">
      <dgm:prSet/>
      <dgm:spPr/>
      <dgm:t>
        <a:bodyPr/>
        <a:lstStyle/>
        <a:p>
          <a:endParaRPr lang="en-US"/>
        </a:p>
      </dgm:t>
    </dgm:pt>
    <dgm:pt modelId="{02ADA62F-70AD-4888-8C81-06D4B1B5B375}" type="sibTrans" cxnId="{B3554BA6-36E3-4802-89D6-BCC4CEDC440B}">
      <dgm:prSet/>
      <dgm:spPr/>
      <dgm:t>
        <a:bodyPr/>
        <a:lstStyle/>
        <a:p>
          <a:endParaRPr lang="en-US"/>
        </a:p>
      </dgm:t>
    </dgm:pt>
    <dgm:pt modelId="{F00F7830-A44D-487B-BE73-FF5B3CD7B2BB}">
      <dgm:prSet phldrT="[Text]" custT="1"/>
      <dgm:spPr/>
      <dgm:t>
        <a:bodyPr/>
        <a:lstStyle/>
        <a:p>
          <a:pPr>
            <a:lnSpc>
              <a:spcPct val="100000"/>
            </a:lnSpc>
          </a:pPr>
          <a:r>
            <a:rPr lang="en-US" sz="1600" b="1" dirty="0">
              <a:solidFill>
                <a:schemeClr val="tx1"/>
              </a:solidFill>
            </a:rPr>
            <a:t>Treasury Bonds </a:t>
          </a:r>
        </a:p>
      </dgm:t>
    </dgm:pt>
    <dgm:pt modelId="{39EBE6DE-5031-460E-8814-4D2BE0B510EF}" type="parTrans" cxnId="{2A9C3ADC-AF0E-437F-9AE5-60F247EDEAAA}">
      <dgm:prSet/>
      <dgm:spPr/>
      <dgm:t>
        <a:bodyPr/>
        <a:lstStyle/>
        <a:p>
          <a:endParaRPr lang="en-US"/>
        </a:p>
      </dgm:t>
    </dgm:pt>
    <dgm:pt modelId="{C59AA110-78C7-43F8-B808-9A1EEF20D5F0}" type="sibTrans" cxnId="{2A9C3ADC-AF0E-437F-9AE5-60F247EDEAAA}">
      <dgm:prSet/>
      <dgm:spPr/>
      <dgm:t>
        <a:bodyPr/>
        <a:lstStyle/>
        <a:p>
          <a:endParaRPr lang="en-US"/>
        </a:p>
      </dgm:t>
    </dgm:pt>
    <dgm:pt modelId="{92D373BC-6CBB-478B-809D-9774D5D54434}">
      <dgm:prSet phldrT="[Text]" custT="1"/>
      <dgm:spPr/>
      <dgm:t>
        <a:bodyPr/>
        <a:lstStyle/>
        <a:p>
          <a:pPr>
            <a:lnSpc>
              <a:spcPct val="90000"/>
            </a:lnSpc>
            <a:spcAft>
              <a:spcPct val="35000"/>
            </a:spcAft>
          </a:pPr>
          <a:r>
            <a:rPr lang="en-US" sz="2000" b="1" u="sng" dirty="0">
              <a:solidFill>
                <a:srgbClr val="FFFF00"/>
              </a:solidFill>
            </a:rPr>
            <a:t>Capital Market</a:t>
          </a:r>
        </a:p>
      </dgm:t>
    </dgm:pt>
    <dgm:pt modelId="{397FC473-BC78-4915-A8F7-7B7BE090021C}" type="parTrans" cxnId="{3A9FDDB4-26E6-4C98-A57F-AC68991458E9}">
      <dgm:prSet/>
      <dgm:spPr/>
      <dgm:t>
        <a:bodyPr/>
        <a:lstStyle/>
        <a:p>
          <a:endParaRPr lang="en-US"/>
        </a:p>
      </dgm:t>
    </dgm:pt>
    <dgm:pt modelId="{44A5D941-60CC-4EB0-A381-968B8B1AADCD}" type="sibTrans" cxnId="{3A9FDDB4-26E6-4C98-A57F-AC68991458E9}">
      <dgm:prSet/>
      <dgm:spPr/>
      <dgm:t>
        <a:bodyPr/>
        <a:lstStyle/>
        <a:p>
          <a:endParaRPr lang="en-US"/>
        </a:p>
      </dgm:t>
    </dgm:pt>
    <dgm:pt modelId="{191423D2-5658-4181-913B-49CAE2776F10}">
      <dgm:prSet phldrT="[Text]" custT="1"/>
      <dgm:spPr/>
      <dgm:t>
        <a:bodyPr/>
        <a:lstStyle/>
        <a:p>
          <a:pPr>
            <a:lnSpc>
              <a:spcPct val="100000"/>
            </a:lnSpc>
            <a:spcAft>
              <a:spcPts val="0"/>
            </a:spcAft>
          </a:pPr>
          <a:r>
            <a:rPr lang="en-US" sz="1500" b="1" dirty="0"/>
            <a:t>Share</a:t>
          </a:r>
        </a:p>
      </dgm:t>
    </dgm:pt>
    <dgm:pt modelId="{0C925EA6-4415-44D3-A187-4F20884A1A42}" type="parTrans" cxnId="{888ACE75-325D-4E7A-BEBE-DC303BF9E826}">
      <dgm:prSet/>
      <dgm:spPr/>
      <dgm:t>
        <a:bodyPr/>
        <a:lstStyle/>
        <a:p>
          <a:endParaRPr lang="en-US"/>
        </a:p>
      </dgm:t>
    </dgm:pt>
    <dgm:pt modelId="{BFD1C1FE-E452-4AED-B8DB-0ED2DE51D72C}" type="sibTrans" cxnId="{888ACE75-325D-4E7A-BEBE-DC303BF9E826}">
      <dgm:prSet/>
      <dgm:spPr/>
      <dgm:t>
        <a:bodyPr/>
        <a:lstStyle/>
        <a:p>
          <a:endParaRPr lang="en-US"/>
        </a:p>
      </dgm:t>
    </dgm:pt>
    <dgm:pt modelId="{0F9AD01F-542D-47E8-8614-9496B7CFC871}">
      <dgm:prSet custT="1"/>
      <dgm:spPr/>
      <dgm:t>
        <a:bodyPr/>
        <a:lstStyle/>
        <a:p>
          <a:pPr>
            <a:lnSpc>
              <a:spcPct val="100000"/>
            </a:lnSpc>
          </a:pPr>
          <a:r>
            <a:rPr lang="en-US" sz="1600" b="1" dirty="0">
              <a:solidFill>
                <a:schemeClr val="tx1"/>
              </a:solidFill>
            </a:rPr>
            <a:t>Savings</a:t>
          </a:r>
        </a:p>
      </dgm:t>
    </dgm:pt>
    <dgm:pt modelId="{7DA52AFA-B75B-4011-9413-D110AB03ADA9}" type="parTrans" cxnId="{983A3588-0CAB-41BE-89DA-63F0AFBF94D5}">
      <dgm:prSet/>
      <dgm:spPr/>
      <dgm:t>
        <a:bodyPr/>
        <a:lstStyle/>
        <a:p>
          <a:endParaRPr lang="en-US"/>
        </a:p>
      </dgm:t>
    </dgm:pt>
    <dgm:pt modelId="{AB073A09-F391-4BB7-A7F8-36BAC45F4592}" type="sibTrans" cxnId="{983A3588-0CAB-41BE-89DA-63F0AFBF94D5}">
      <dgm:prSet/>
      <dgm:spPr/>
      <dgm:t>
        <a:bodyPr/>
        <a:lstStyle/>
        <a:p>
          <a:endParaRPr lang="en-US"/>
        </a:p>
      </dgm:t>
    </dgm:pt>
    <dgm:pt modelId="{F4D5CC7D-CE0A-4177-8925-00F69B4C349C}">
      <dgm:prSet custT="1"/>
      <dgm:spPr/>
      <dgm:t>
        <a:bodyPr/>
        <a:lstStyle/>
        <a:p>
          <a:pPr>
            <a:lnSpc>
              <a:spcPct val="100000"/>
            </a:lnSpc>
          </a:pPr>
          <a:r>
            <a:rPr lang="en-US" sz="1600" b="1" dirty="0">
              <a:solidFill>
                <a:schemeClr val="tx1"/>
              </a:solidFill>
            </a:rPr>
            <a:t>Short Term Deposit</a:t>
          </a:r>
        </a:p>
      </dgm:t>
    </dgm:pt>
    <dgm:pt modelId="{4BEDB940-8EAE-479A-A234-C5D6653DFB84}" type="parTrans" cxnId="{9735C810-CC91-4024-8CB5-AA36495D1BA1}">
      <dgm:prSet/>
      <dgm:spPr/>
      <dgm:t>
        <a:bodyPr/>
        <a:lstStyle/>
        <a:p>
          <a:endParaRPr lang="en-US"/>
        </a:p>
      </dgm:t>
    </dgm:pt>
    <dgm:pt modelId="{8FE4D775-D57A-4A9F-9C76-A55D3067407C}" type="sibTrans" cxnId="{9735C810-CC91-4024-8CB5-AA36495D1BA1}">
      <dgm:prSet/>
      <dgm:spPr/>
      <dgm:t>
        <a:bodyPr/>
        <a:lstStyle/>
        <a:p>
          <a:endParaRPr lang="en-US"/>
        </a:p>
      </dgm:t>
    </dgm:pt>
    <dgm:pt modelId="{E1011B8E-16C5-43DF-B14E-8C79DB480373}">
      <dgm:prSet custT="1"/>
      <dgm:spPr/>
      <dgm:t>
        <a:bodyPr/>
        <a:lstStyle/>
        <a:p>
          <a:pPr>
            <a:lnSpc>
              <a:spcPct val="100000"/>
            </a:lnSpc>
          </a:pPr>
          <a:r>
            <a:rPr lang="en-US" sz="1600" b="1" dirty="0">
              <a:solidFill>
                <a:schemeClr val="tx1"/>
              </a:solidFill>
            </a:rPr>
            <a:t>Fixed Deposit</a:t>
          </a:r>
        </a:p>
      </dgm:t>
    </dgm:pt>
    <dgm:pt modelId="{1DF283CA-BEF9-45BB-8B0B-0AC492FF0BA7}" type="parTrans" cxnId="{CF52CBE5-5B72-4235-BC1C-9936658FB191}">
      <dgm:prSet/>
      <dgm:spPr/>
      <dgm:t>
        <a:bodyPr/>
        <a:lstStyle/>
        <a:p>
          <a:endParaRPr lang="en-US"/>
        </a:p>
      </dgm:t>
    </dgm:pt>
    <dgm:pt modelId="{CFFD4954-C52D-425A-8032-4D54EEF86263}" type="sibTrans" cxnId="{CF52CBE5-5B72-4235-BC1C-9936658FB191}">
      <dgm:prSet/>
      <dgm:spPr/>
      <dgm:t>
        <a:bodyPr/>
        <a:lstStyle/>
        <a:p>
          <a:endParaRPr lang="en-US"/>
        </a:p>
      </dgm:t>
    </dgm:pt>
    <dgm:pt modelId="{FE5C4323-5DFD-49CC-9B4D-E4165461F776}">
      <dgm:prSet custT="1"/>
      <dgm:spPr/>
      <dgm:t>
        <a:bodyPr/>
        <a:lstStyle/>
        <a:p>
          <a:pPr>
            <a:lnSpc>
              <a:spcPct val="100000"/>
            </a:lnSpc>
          </a:pPr>
          <a:r>
            <a:rPr lang="en-US" sz="1600" b="1" dirty="0">
              <a:solidFill>
                <a:schemeClr val="tx1"/>
              </a:solidFill>
            </a:rPr>
            <a:t>Pension Scheme </a:t>
          </a:r>
        </a:p>
      </dgm:t>
    </dgm:pt>
    <dgm:pt modelId="{2FF414A6-B06D-452F-8AF4-E0137F2A42BD}" type="parTrans" cxnId="{3E424BF4-9BE2-467A-8AD7-8871B65B285D}">
      <dgm:prSet/>
      <dgm:spPr/>
      <dgm:t>
        <a:bodyPr/>
        <a:lstStyle/>
        <a:p>
          <a:endParaRPr lang="en-US"/>
        </a:p>
      </dgm:t>
    </dgm:pt>
    <dgm:pt modelId="{87D1EB58-97D7-4BAC-B873-B046AB6ACCBE}" type="sibTrans" cxnId="{3E424BF4-9BE2-467A-8AD7-8871B65B285D}">
      <dgm:prSet/>
      <dgm:spPr/>
      <dgm:t>
        <a:bodyPr/>
        <a:lstStyle/>
        <a:p>
          <a:endParaRPr lang="en-US"/>
        </a:p>
      </dgm:t>
    </dgm:pt>
    <dgm:pt modelId="{26584CFC-8DF8-451C-818B-A2EB01F37C42}">
      <dgm:prSet custT="1"/>
      <dgm:spPr/>
      <dgm:t>
        <a:bodyPr/>
        <a:lstStyle/>
        <a:p>
          <a:pPr>
            <a:lnSpc>
              <a:spcPct val="100000"/>
            </a:lnSpc>
          </a:pPr>
          <a:r>
            <a:rPr lang="en-US" sz="1600" b="1" dirty="0">
              <a:solidFill>
                <a:schemeClr val="tx1"/>
              </a:solidFill>
            </a:rPr>
            <a:t>Islamic Deposit Schemes </a:t>
          </a:r>
        </a:p>
      </dgm:t>
    </dgm:pt>
    <dgm:pt modelId="{B572B6FA-5BB3-463B-8C68-FBA197D39A02}" type="parTrans" cxnId="{0BFB2686-EF14-4335-B263-EE3818D9FF51}">
      <dgm:prSet/>
      <dgm:spPr/>
      <dgm:t>
        <a:bodyPr/>
        <a:lstStyle/>
        <a:p>
          <a:endParaRPr lang="en-US"/>
        </a:p>
      </dgm:t>
    </dgm:pt>
    <dgm:pt modelId="{7536F81C-049F-424C-A43F-7143ECE76E57}" type="sibTrans" cxnId="{0BFB2686-EF14-4335-B263-EE3818D9FF51}">
      <dgm:prSet/>
      <dgm:spPr/>
      <dgm:t>
        <a:bodyPr/>
        <a:lstStyle/>
        <a:p>
          <a:endParaRPr lang="en-US"/>
        </a:p>
      </dgm:t>
    </dgm:pt>
    <dgm:pt modelId="{128ABC8F-2F7A-4103-9394-02A357344B0D}">
      <dgm:prSet custT="1"/>
      <dgm:spPr/>
      <dgm:t>
        <a:bodyPr/>
        <a:lstStyle/>
        <a:p>
          <a:pPr>
            <a:lnSpc>
              <a:spcPct val="100000"/>
            </a:lnSpc>
          </a:pPr>
          <a:r>
            <a:rPr lang="en-US" sz="1600" b="1" dirty="0">
              <a:solidFill>
                <a:schemeClr val="tx1"/>
              </a:solidFill>
            </a:rPr>
            <a:t>Other Deposit Scheme</a:t>
          </a:r>
        </a:p>
      </dgm:t>
    </dgm:pt>
    <dgm:pt modelId="{143BB50B-0491-4096-9981-25321BF12BB5}" type="parTrans" cxnId="{581E46DF-B623-4BE8-9259-FC0A6A783F14}">
      <dgm:prSet/>
      <dgm:spPr/>
      <dgm:t>
        <a:bodyPr/>
        <a:lstStyle/>
        <a:p>
          <a:endParaRPr lang="en-US"/>
        </a:p>
      </dgm:t>
    </dgm:pt>
    <dgm:pt modelId="{1870BFC0-53D5-4C91-A232-F89FD02B4E1E}" type="sibTrans" cxnId="{581E46DF-B623-4BE8-9259-FC0A6A783F14}">
      <dgm:prSet/>
      <dgm:spPr/>
      <dgm:t>
        <a:bodyPr/>
        <a:lstStyle/>
        <a:p>
          <a:endParaRPr lang="en-US"/>
        </a:p>
      </dgm:t>
    </dgm:pt>
    <dgm:pt modelId="{E449BADD-5E50-40A8-BC24-EEAC0BEEE7C8}">
      <dgm:prSet phldrT="[Text]" custT="1"/>
      <dgm:spPr/>
      <dgm:t>
        <a:bodyPr/>
        <a:lstStyle/>
        <a:p>
          <a:pPr>
            <a:lnSpc>
              <a:spcPct val="100000"/>
            </a:lnSpc>
          </a:pPr>
          <a:r>
            <a:rPr lang="en-US" sz="1600" b="1" dirty="0">
              <a:solidFill>
                <a:schemeClr val="tx1"/>
              </a:solidFill>
            </a:rPr>
            <a:t>Postal Deposit Schemes</a:t>
          </a:r>
        </a:p>
      </dgm:t>
    </dgm:pt>
    <dgm:pt modelId="{AB4B0A79-2373-4FB8-AF99-CA7C35DCE1B0}" type="parTrans" cxnId="{1732C3F3-9F0B-4171-81D0-D25817E6559A}">
      <dgm:prSet/>
      <dgm:spPr/>
      <dgm:t>
        <a:bodyPr/>
        <a:lstStyle/>
        <a:p>
          <a:endParaRPr lang="en-US"/>
        </a:p>
      </dgm:t>
    </dgm:pt>
    <dgm:pt modelId="{0FE5845B-D42F-43AB-A660-B5F4F07EBBA8}" type="sibTrans" cxnId="{1732C3F3-9F0B-4171-81D0-D25817E6559A}">
      <dgm:prSet/>
      <dgm:spPr/>
      <dgm:t>
        <a:bodyPr/>
        <a:lstStyle/>
        <a:p>
          <a:endParaRPr lang="en-US"/>
        </a:p>
      </dgm:t>
    </dgm:pt>
    <dgm:pt modelId="{2C4C7069-BA63-4EBA-AA5E-73068C1C6062}">
      <dgm:prSet phldrT="[Text]" custT="1"/>
      <dgm:spPr/>
      <dgm:t>
        <a:bodyPr/>
        <a:lstStyle/>
        <a:p>
          <a:pPr>
            <a:lnSpc>
              <a:spcPct val="100000"/>
            </a:lnSpc>
          </a:pPr>
          <a:r>
            <a:rPr lang="en-US" sz="1600" b="1" dirty="0">
              <a:solidFill>
                <a:schemeClr val="tx1"/>
              </a:solidFill>
            </a:rPr>
            <a:t>Jatio Shanchay patra </a:t>
          </a:r>
        </a:p>
      </dgm:t>
    </dgm:pt>
    <dgm:pt modelId="{DAAC0E9E-3B8C-4FE6-8CBC-F2603FED4586}" type="parTrans" cxnId="{49ACF942-7C8B-40AC-A08A-44741C3D3CB6}">
      <dgm:prSet/>
      <dgm:spPr/>
      <dgm:t>
        <a:bodyPr/>
        <a:lstStyle/>
        <a:p>
          <a:endParaRPr lang="en-US"/>
        </a:p>
      </dgm:t>
    </dgm:pt>
    <dgm:pt modelId="{7D224E3C-BD0C-4962-BA1B-F030BB2B3F4A}" type="sibTrans" cxnId="{49ACF942-7C8B-40AC-A08A-44741C3D3CB6}">
      <dgm:prSet/>
      <dgm:spPr/>
      <dgm:t>
        <a:bodyPr/>
        <a:lstStyle/>
        <a:p>
          <a:endParaRPr lang="en-US"/>
        </a:p>
      </dgm:t>
    </dgm:pt>
    <dgm:pt modelId="{D4A0A236-857D-4443-986F-6765E916D9B5}">
      <dgm:prSet phldrT="[Text]" custT="1"/>
      <dgm:spPr/>
      <dgm:t>
        <a:bodyPr/>
        <a:lstStyle/>
        <a:p>
          <a:pPr>
            <a:lnSpc>
              <a:spcPct val="100000"/>
            </a:lnSpc>
          </a:pPr>
          <a:r>
            <a:rPr lang="en-US" sz="1600" b="1" dirty="0">
              <a:solidFill>
                <a:schemeClr val="tx1"/>
              </a:solidFill>
            </a:rPr>
            <a:t>Wage Earners’ Bond</a:t>
          </a:r>
        </a:p>
      </dgm:t>
    </dgm:pt>
    <dgm:pt modelId="{1744565E-561C-46FE-91CF-A8E534F22D6F}" type="parTrans" cxnId="{976CBD9C-3296-46EB-BE65-BE668FAD05E5}">
      <dgm:prSet/>
      <dgm:spPr/>
      <dgm:t>
        <a:bodyPr/>
        <a:lstStyle/>
        <a:p>
          <a:endParaRPr lang="en-US"/>
        </a:p>
      </dgm:t>
    </dgm:pt>
    <dgm:pt modelId="{11F5C46E-D7F5-4701-81FA-9EC6EADA88E0}" type="sibTrans" cxnId="{976CBD9C-3296-46EB-BE65-BE668FAD05E5}">
      <dgm:prSet/>
      <dgm:spPr/>
      <dgm:t>
        <a:bodyPr/>
        <a:lstStyle/>
        <a:p>
          <a:endParaRPr lang="en-US"/>
        </a:p>
      </dgm:t>
    </dgm:pt>
    <dgm:pt modelId="{687F9A83-F7F3-43B2-841D-B15BCC19D005}">
      <dgm:prSet phldrT="[Text]" custT="1"/>
      <dgm:spPr/>
      <dgm:t>
        <a:bodyPr/>
        <a:lstStyle/>
        <a:p>
          <a:pPr>
            <a:lnSpc>
              <a:spcPct val="150000"/>
            </a:lnSpc>
          </a:pPr>
          <a:endParaRPr lang="en-US" sz="1600" dirty="0">
            <a:solidFill>
              <a:schemeClr val="tx1"/>
            </a:solidFill>
          </a:endParaRPr>
        </a:p>
      </dgm:t>
    </dgm:pt>
    <dgm:pt modelId="{AF4A2C47-C706-40C1-AFB3-CF02321D0F73}" type="parTrans" cxnId="{28684D23-3226-4893-A36C-165770575A73}">
      <dgm:prSet/>
      <dgm:spPr/>
      <dgm:t>
        <a:bodyPr/>
        <a:lstStyle/>
        <a:p>
          <a:endParaRPr lang="en-US"/>
        </a:p>
      </dgm:t>
    </dgm:pt>
    <dgm:pt modelId="{9EF25121-F1C1-4DBE-82E0-2A563CC848A7}" type="sibTrans" cxnId="{28684D23-3226-4893-A36C-165770575A73}">
      <dgm:prSet/>
      <dgm:spPr/>
      <dgm:t>
        <a:bodyPr/>
        <a:lstStyle/>
        <a:p>
          <a:endParaRPr lang="en-US"/>
        </a:p>
      </dgm:t>
    </dgm:pt>
    <dgm:pt modelId="{94909B71-1BCA-4808-961F-88FC560E99AA}">
      <dgm:prSet phldrT="[Text]" custT="1"/>
      <dgm:spPr/>
      <dgm:t>
        <a:bodyPr/>
        <a:lstStyle/>
        <a:p>
          <a:pPr>
            <a:lnSpc>
              <a:spcPct val="100000"/>
            </a:lnSpc>
          </a:pPr>
          <a:r>
            <a:rPr lang="en-US" sz="1600" b="1" dirty="0">
              <a:solidFill>
                <a:schemeClr val="tx1"/>
              </a:solidFill>
            </a:rPr>
            <a:t>Other Scheme</a:t>
          </a:r>
        </a:p>
      </dgm:t>
    </dgm:pt>
    <dgm:pt modelId="{C4AE4E13-D462-4616-90B5-0F7ED180A256}" type="parTrans" cxnId="{67A1F575-F8DC-4FCC-B751-6C145292FBB0}">
      <dgm:prSet/>
      <dgm:spPr/>
      <dgm:t>
        <a:bodyPr/>
        <a:lstStyle/>
        <a:p>
          <a:endParaRPr lang="en-US"/>
        </a:p>
      </dgm:t>
    </dgm:pt>
    <dgm:pt modelId="{C2B59E2E-D8DE-49F2-9222-26F08F94A7E6}" type="sibTrans" cxnId="{67A1F575-F8DC-4FCC-B751-6C145292FBB0}">
      <dgm:prSet/>
      <dgm:spPr/>
      <dgm:t>
        <a:bodyPr/>
        <a:lstStyle/>
        <a:p>
          <a:endParaRPr lang="en-US"/>
        </a:p>
      </dgm:t>
    </dgm:pt>
    <dgm:pt modelId="{DA23189E-E2F7-4E3D-ACC9-3E36FF86A905}">
      <dgm:prSet phldrT="[Text]" custT="1"/>
      <dgm:spPr/>
      <dgm:t>
        <a:bodyPr/>
        <a:lstStyle/>
        <a:p>
          <a:pPr>
            <a:lnSpc>
              <a:spcPct val="100000"/>
            </a:lnSpc>
            <a:spcAft>
              <a:spcPts val="0"/>
            </a:spcAft>
          </a:pPr>
          <a:r>
            <a:rPr lang="en-US" sz="1500" b="1" dirty="0"/>
            <a:t>Bond</a:t>
          </a:r>
        </a:p>
      </dgm:t>
    </dgm:pt>
    <dgm:pt modelId="{B355013F-AD93-4A12-AD45-4EB9D14ADF7C}" type="parTrans" cxnId="{8F645970-9428-4FF8-924B-E06343B9E1CF}">
      <dgm:prSet/>
      <dgm:spPr/>
      <dgm:t>
        <a:bodyPr/>
        <a:lstStyle/>
        <a:p>
          <a:endParaRPr lang="en-US"/>
        </a:p>
      </dgm:t>
    </dgm:pt>
    <dgm:pt modelId="{6685360E-791C-4B31-82E3-A462A7215087}" type="sibTrans" cxnId="{8F645970-9428-4FF8-924B-E06343B9E1CF}">
      <dgm:prSet/>
      <dgm:spPr/>
      <dgm:t>
        <a:bodyPr/>
        <a:lstStyle/>
        <a:p>
          <a:endParaRPr lang="en-US"/>
        </a:p>
      </dgm:t>
    </dgm:pt>
    <dgm:pt modelId="{2B6A0979-B369-4A66-9528-E7196947E496}">
      <dgm:prSet phldrT="[Text]" custT="1"/>
      <dgm:spPr/>
      <dgm:t>
        <a:bodyPr/>
        <a:lstStyle/>
        <a:p>
          <a:pPr>
            <a:lnSpc>
              <a:spcPct val="100000"/>
            </a:lnSpc>
            <a:spcAft>
              <a:spcPts val="0"/>
            </a:spcAft>
          </a:pPr>
          <a:r>
            <a:rPr lang="en-US" sz="1500" b="1" dirty="0"/>
            <a:t>Debenture</a:t>
          </a:r>
        </a:p>
      </dgm:t>
    </dgm:pt>
    <dgm:pt modelId="{AD54BDA0-3B20-447B-B45D-29CA7C7F074A}" type="parTrans" cxnId="{1BAD4050-3D22-470A-A53D-BE90AB9BDCC8}">
      <dgm:prSet/>
      <dgm:spPr/>
      <dgm:t>
        <a:bodyPr/>
        <a:lstStyle/>
        <a:p>
          <a:endParaRPr lang="en-US"/>
        </a:p>
      </dgm:t>
    </dgm:pt>
    <dgm:pt modelId="{3AE4A24A-2625-468D-8140-87A4EE86A484}" type="sibTrans" cxnId="{1BAD4050-3D22-470A-A53D-BE90AB9BDCC8}">
      <dgm:prSet/>
      <dgm:spPr/>
      <dgm:t>
        <a:bodyPr/>
        <a:lstStyle/>
        <a:p>
          <a:endParaRPr lang="en-US"/>
        </a:p>
      </dgm:t>
    </dgm:pt>
    <dgm:pt modelId="{CDF2A8CF-663C-4A69-ACA3-64D18B839D0A}">
      <dgm:prSet phldrT="[Text]" custT="1"/>
      <dgm:spPr/>
      <dgm:t>
        <a:bodyPr/>
        <a:lstStyle/>
        <a:p>
          <a:pPr>
            <a:lnSpc>
              <a:spcPct val="100000"/>
            </a:lnSpc>
            <a:spcAft>
              <a:spcPts val="0"/>
            </a:spcAft>
          </a:pPr>
          <a:r>
            <a:rPr lang="en-US" sz="1500" b="1" dirty="0"/>
            <a:t>Mutual Fund</a:t>
          </a:r>
        </a:p>
      </dgm:t>
    </dgm:pt>
    <dgm:pt modelId="{864A6275-CCDC-4344-9EF4-B45209558257}" type="parTrans" cxnId="{0C4F378F-FF79-411D-8C7F-96927BEA9FC9}">
      <dgm:prSet/>
      <dgm:spPr/>
      <dgm:t>
        <a:bodyPr/>
        <a:lstStyle/>
        <a:p>
          <a:endParaRPr lang="en-US"/>
        </a:p>
      </dgm:t>
    </dgm:pt>
    <dgm:pt modelId="{81E2CECC-3007-4AFB-A95F-9211FE333741}" type="sibTrans" cxnId="{0C4F378F-FF79-411D-8C7F-96927BEA9FC9}">
      <dgm:prSet/>
      <dgm:spPr/>
      <dgm:t>
        <a:bodyPr/>
        <a:lstStyle/>
        <a:p>
          <a:endParaRPr lang="en-US"/>
        </a:p>
      </dgm:t>
    </dgm:pt>
    <dgm:pt modelId="{DB37E918-D1FE-4F26-8B48-E56985148B87}">
      <dgm:prSet phldrT="[Text]" custT="1"/>
      <dgm:spPr/>
      <dgm:t>
        <a:bodyPr/>
        <a:lstStyle/>
        <a:p>
          <a:pPr>
            <a:lnSpc>
              <a:spcPct val="100000"/>
            </a:lnSpc>
            <a:spcAft>
              <a:spcPts val="0"/>
            </a:spcAft>
          </a:pPr>
          <a:r>
            <a:rPr lang="en-US" sz="1500" b="1" dirty="0"/>
            <a:t>ETF</a:t>
          </a:r>
        </a:p>
      </dgm:t>
    </dgm:pt>
    <dgm:pt modelId="{D0EC1BF2-79B8-4C02-BA4C-4FD8165C5BC9}" type="parTrans" cxnId="{3C363588-40E5-4D7F-927E-B0ACA8CBD165}">
      <dgm:prSet/>
      <dgm:spPr/>
      <dgm:t>
        <a:bodyPr/>
        <a:lstStyle/>
        <a:p>
          <a:endParaRPr lang="en-US"/>
        </a:p>
      </dgm:t>
    </dgm:pt>
    <dgm:pt modelId="{A5F47F44-D6AB-46BC-A962-8E260621F53A}" type="sibTrans" cxnId="{3C363588-40E5-4D7F-927E-B0ACA8CBD165}">
      <dgm:prSet/>
      <dgm:spPr/>
      <dgm:t>
        <a:bodyPr/>
        <a:lstStyle/>
        <a:p>
          <a:endParaRPr lang="en-US"/>
        </a:p>
      </dgm:t>
    </dgm:pt>
    <dgm:pt modelId="{DE4052BC-5D02-4DDA-9F9A-B15F78B691E4}">
      <dgm:prSet phldrT="[Text]" custT="1"/>
      <dgm:spPr/>
      <dgm:t>
        <a:bodyPr/>
        <a:lstStyle/>
        <a:p>
          <a:pPr>
            <a:lnSpc>
              <a:spcPct val="100000"/>
            </a:lnSpc>
            <a:spcAft>
              <a:spcPts val="0"/>
            </a:spcAft>
          </a:pPr>
          <a:r>
            <a:rPr lang="en-US" sz="1500" b="1" dirty="0"/>
            <a:t>Alternative Investment Funds</a:t>
          </a:r>
        </a:p>
      </dgm:t>
    </dgm:pt>
    <dgm:pt modelId="{1883F18C-0068-43DC-BDB9-F4D1D69C8BD9}" type="parTrans" cxnId="{371239B9-6D81-42BA-B77B-2A2A9645BC9C}">
      <dgm:prSet/>
      <dgm:spPr/>
      <dgm:t>
        <a:bodyPr/>
        <a:lstStyle/>
        <a:p>
          <a:endParaRPr lang="en-US"/>
        </a:p>
      </dgm:t>
    </dgm:pt>
    <dgm:pt modelId="{4522A4E4-269B-4C1C-AA02-B9F4941B6B31}" type="sibTrans" cxnId="{371239B9-6D81-42BA-B77B-2A2A9645BC9C}">
      <dgm:prSet/>
      <dgm:spPr/>
      <dgm:t>
        <a:bodyPr/>
        <a:lstStyle/>
        <a:p>
          <a:endParaRPr lang="en-US"/>
        </a:p>
      </dgm:t>
    </dgm:pt>
    <dgm:pt modelId="{EC6BB670-DF03-44B8-B607-2BE09BA26ECF}">
      <dgm:prSet phldrT="[Text]" custT="1"/>
      <dgm:spPr/>
      <dgm:t>
        <a:bodyPr/>
        <a:lstStyle/>
        <a:p>
          <a:pPr>
            <a:lnSpc>
              <a:spcPct val="100000"/>
            </a:lnSpc>
            <a:spcAft>
              <a:spcPts val="0"/>
            </a:spcAft>
          </a:pPr>
          <a:r>
            <a:rPr lang="en-US" sz="1500" b="1" dirty="0"/>
            <a:t>Derivatives</a:t>
          </a:r>
        </a:p>
      </dgm:t>
    </dgm:pt>
    <dgm:pt modelId="{DAE2D408-8A10-4F68-A39C-8FD723DB259B}" type="parTrans" cxnId="{CA72D8D7-6173-4164-B833-C99CC26FED87}">
      <dgm:prSet/>
      <dgm:spPr/>
      <dgm:t>
        <a:bodyPr/>
        <a:lstStyle/>
        <a:p>
          <a:endParaRPr lang="en-US"/>
        </a:p>
      </dgm:t>
    </dgm:pt>
    <dgm:pt modelId="{88FE60B2-54E2-427E-A202-9B8A381591EC}" type="sibTrans" cxnId="{CA72D8D7-6173-4164-B833-C99CC26FED87}">
      <dgm:prSet/>
      <dgm:spPr/>
      <dgm:t>
        <a:bodyPr/>
        <a:lstStyle/>
        <a:p>
          <a:endParaRPr lang="en-US"/>
        </a:p>
      </dgm:t>
    </dgm:pt>
    <dgm:pt modelId="{5ADD92E1-E2D3-4C62-AFA1-C7124919DE7F}">
      <dgm:prSet phldrT="[Text]" custT="1"/>
      <dgm:spPr/>
      <dgm:t>
        <a:bodyPr/>
        <a:lstStyle/>
        <a:p>
          <a:pPr>
            <a:lnSpc>
              <a:spcPct val="100000"/>
            </a:lnSpc>
            <a:spcAft>
              <a:spcPts val="0"/>
            </a:spcAft>
          </a:pPr>
          <a:r>
            <a:rPr lang="en-US" sz="1500" b="1" dirty="0"/>
            <a:t>Other Structured Products </a:t>
          </a:r>
        </a:p>
      </dgm:t>
    </dgm:pt>
    <dgm:pt modelId="{26C91470-A531-4B6E-AA1E-71FDF267219A}" type="parTrans" cxnId="{FBF32F0A-62D9-456D-B5B5-8BDB6D2D5AB1}">
      <dgm:prSet/>
      <dgm:spPr/>
      <dgm:t>
        <a:bodyPr/>
        <a:lstStyle/>
        <a:p>
          <a:endParaRPr lang="en-US"/>
        </a:p>
      </dgm:t>
    </dgm:pt>
    <dgm:pt modelId="{56C2716A-E735-4105-BA1D-DFB893C594AB}" type="sibTrans" cxnId="{FBF32F0A-62D9-456D-B5B5-8BDB6D2D5AB1}">
      <dgm:prSet/>
      <dgm:spPr/>
      <dgm:t>
        <a:bodyPr/>
        <a:lstStyle/>
        <a:p>
          <a:endParaRPr lang="en-US"/>
        </a:p>
      </dgm:t>
    </dgm:pt>
    <dgm:pt modelId="{496F2BF7-92B8-41E8-9705-F571F04542C7}">
      <dgm:prSet phldrT="[Text]" custT="1"/>
      <dgm:spPr/>
      <dgm:t>
        <a:bodyPr/>
        <a:lstStyle/>
        <a:p>
          <a:pPr>
            <a:lnSpc>
              <a:spcPct val="100000"/>
            </a:lnSpc>
            <a:spcAft>
              <a:spcPts val="0"/>
            </a:spcAft>
          </a:pPr>
          <a:r>
            <a:rPr lang="en-US" sz="1500" b="1" dirty="0"/>
            <a:t>Asset Based Securities</a:t>
          </a:r>
        </a:p>
      </dgm:t>
    </dgm:pt>
    <dgm:pt modelId="{F0E6F3D8-8396-4D09-934C-DF7F3598A9C3}" type="parTrans" cxnId="{A841F1F8-ED70-4968-B15B-83FDC4001AB0}">
      <dgm:prSet/>
      <dgm:spPr/>
      <dgm:t>
        <a:bodyPr/>
        <a:lstStyle/>
        <a:p>
          <a:endParaRPr lang="en-US"/>
        </a:p>
      </dgm:t>
    </dgm:pt>
    <dgm:pt modelId="{65BC15F8-0EE9-4D2E-9360-0CCFFB41CC55}" type="sibTrans" cxnId="{A841F1F8-ED70-4968-B15B-83FDC4001AB0}">
      <dgm:prSet/>
      <dgm:spPr/>
      <dgm:t>
        <a:bodyPr/>
        <a:lstStyle/>
        <a:p>
          <a:endParaRPr lang="en-US"/>
        </a:p>
      </dgm:t>
    </dgm:pt>
    <dgm:pt modelId="{7CC8A120-3F23-4976-A038-6C7F73388166}">
      <dgm:prSet phldrT="[Text]" custT="1"/>
      <dgm:spPr/>
      <dgm:t>
        <a:bodyPr/>
        <a:lstStyle/>
        <a:p>
          <a:pPr>
            <a:lnSpc>
              <a:spcPct val="100000"/>
            </a:lnSpc>
            <a:spcAft>
              <a:spcPts val="0"/>
            </a:spcAft>
          </a:pPr>
          <a:r>
            <a:rPr lang="en-US" sz="1500" b="1" dirty="0"/>
            <a:t>SUKUK</a:t>
          </a:r>
        </a:p>
      </dgm:t>
    </dgm:pt>
    <dgm:pt modelId="{05D68F77-CC3C-44CB-9380-8575EB07F3CD}" type="parTrans" cxnId="{96582E48-5D77-4F88-BD03-202359CBDA0B}">
      <dgm:prSet/>
      <dgm:spPr/>
      <dgm:t>
        <a:bodyPr/>
        <a:lstStyle/>
        <a:p>
          <a:endParaRPr lang="en-US"/>
        </a:p>
      </dgm:t>
    </dgm:pt>
    <dgm:pt modelId="{D39991CA-B447-4121-A513-515A5EC2D971}" type="sibTrans" cxnId="{96582E48-5D77-4F88-BD03-202359CBDA0B}">
      <dgm:prSet/>
      <dgm:spPr/>
      <dgm:t>
        <a:bodyPr/>
        <a:lstStyle/>
        <a:p>
          <a:endParaRPr lang="en-US"/>
        </a:p>
      </dgm:t>
    </dgm:pt>
    <dgm:pt modelId="{AD5AFB32-4BE6-43E5-8565-8407537B5BC4}">
      <dgm:prSet custT="1"/>
      <dgm:spPr/>
      <dgm:t>
        <a:bodyPr/>
        <a:lstStyle/>
        <a:p>
          <a:pPr>
            <a:lnSpc>
              <a:spcPct val="90000"/>
            </a:lnSpc>
          </a:pPr>
          <a:r>
            <a:rPr lang="en-US" sz="2500" b="1" u="sng" dirty="0">
              <a:solidFill>
                <a:srgbClr val="FFFF00"/>
              </a:solidFill>
            </a:rPr>
            <a:t>Insurance</a:t>
          </a:r>
        </a:p>
        <a:p>
          <a:pPr>
            <a:lnSpc>
              <a:spcPct val="150000"/>
            </a:lnSpc>
          </a:pPr>
          <a:r>
            <a:rPr lang="en-US" sz="1800" b="1" dirty="0"/>
            <a:t>Different Insurance Schemes</a:t>
          </a:r>
          <a:endParaRPr lang="en-US" sz="1800" dirty="0"/>
        </a:p>
      </dgm:t>
    </dgm:pt>
    <dgm:pt modelId="{DF2E00F7-C552-4C48-8C38-0F80CD9CD403}" type="parTrans" cxnId="{7B579B90-7279-4D01-BC5A-819CCF65A5B5}">
      <dgm:prSet/>
      <dgm:spPr/>
      <dgm:t>
        <a:bodyPr/>
        <a:lstStyle/>
        <a:p>
          <a:endParaRPr lang="en-US"/>
        </a:p>
      </dgm:t>
    </dgm:pt>
    <dgm:pt modelId="{2159954F-0384-4522-8BBA-A718AA077A98}" type="sibTrans" cxnId="{7B579B90-7279-4D01-BC5A-819CCF65A5B5}">
      <dgm:prSet/>
      <dgm:spPr/>
      <dgm:t>
        <a:bodyPr/>
        <a:lstStyle/>
        <a:p>
          <a:endParaRPr lang="en-US"/>
        </a:p>
      </dgm:t>
    </dgm:pt>
    <dgm:pt modelId="{3F114B69-A9AF-4667-9D66-736175E5837A}">
      <dgm:prSet custT="1"/>
      <dgm:spPr/>
      <dgm:t>
        <a:bodyPr/>
        <a:lstStyle/>
        <a:p>
          <a:pPr>
            <a:lnSpc>
              <a:spcPct val="90000"/>
            </a:lnSpc>
          </a:pPr>
          <a:r>
            <a:rPr lang="en-US" sz="1800" dirty="0"/>
            <a:t>Real Assets Market-Real Estate, precious metal, Precious Gems, Collectibles, and others.</a:t>
          </a:r>
        </a:p>
      </dgm:t>
    </dgm:pt>
    <dgm:pt modelId="{CCBEF947-0443-4D70-AF19-F434081826A1}" type="parTrans" cxnId="{34691847-C51D-4FDC-AAA5-CE88801038BC}">
      <dgm:prSet/>
      <dgm:spPr/>
      <dgm:t>
        <a:bodyPr/>
        <a:lstStyle/>
        <a:p>
          <a:endParaRPr lang="en-US"/>
        </a:p>
      </dgm:t>
    </dgm:pt>
    <dgm:pt modelId="{C3C1EEF8-6262-4773-92C9-B3006CA87BD7}" type="sibTrans" cxnId="{34691847-C51D-4FDC-AAA5-CE88801038BC}">
      <dgm:prSet/>
      <dgm:spPr/>
      <dgm:t>
        <a:bodyPr/>
        <a:lstStyle/>
        <a:p>
          <a:endParaRPr lang="en-US"/>
        </a:p>
      </dgm:t>
    </dgm:pt>
    <dgm:pt modelId="{3118A725-8224-467D-8864-F31AD2BA9B67}" type="pres">
      <dgm:prSet presAssocID="{46ED32BD-F5CE-4F9B-AE9A-7BD40480CBDE}" presName="Name0" presStyleCnt="0">
        <dgm:presLayoutVars>
          <dgm:dir/>
          <dgm:resizeHandles val="exact"/>
        </dgm:presLayoutVars>
      </dgm:prSet>
      <dgm:spPr/>
    </dgm:pt>
    <dgm:pt modelId="{B1D503A3-5592-4A4E-8EAE-8A0A927CBB6D}" type="pres">
      <dgm:prSet presAssocID="{4D9BDAE9-C7E6-41F2-B7CF-38CAB18EB4AB}" presName="node" presStyleLbl="node1" presStyleIdx="0" presStyleCnt="5">
        <dgm:presLayoutVars>
          <dgm:bulletEnabled val="1"/>
        </dgm:presLayoutVars>
      </dgm:prSet>
      <dgm:spPr/>
    </dgm:pt>
    <dgm:pt modelId="{BAB9240B-7186-4557-9148-396EC343D703}" type="pres">
      <dgm:prSet presAssocID="{47B74EF4-30A9-42B5-80FE-08A9E82F94AD}" presName="sibTrans" presStyleCnt="0"/>
      <dgm:spPr/>
    </dgm:pt>
    <dgm:pt modelId="{E14BD8EB-A835-4FCE-80B3-5C480D0DB066}" type="pres">
      <dgm:prSet presAssocID="{7B1856DF-D9D4-413A-A61B-851F1B30D69E}" presName="node" presStyleLbl="node1" presStyleIdx="1" presStyleCnt="5">
        <dgm:presLayoutVars>
          <dgm:bulletEnabled val="1"/>
        </dgm:presLayoutVars>
      </dgm:prSet>
      <dgm:spPr/>
    </dgm:pt>
    <dgm:pt modelId="{7CCA4790-A8C6-4223-8E6F-B9B63E606B16}" type="pres">
      <dgm:prSet presAssocID="{02ADA62F-70AD-4888-8C81-06D4B1B5B375}" presName="sibTrans" presStyleCnt="0"/>
      <dgm:spPr/>
    </dgm:pt>
    <dgm:pt modelId="{E2C06329-57EA-4D00-9770-F0CA733A54D7}" type="pres">
      <dgm:prSet presAssocID="{92D373BC-6CBB-478B-809D-9774D5D54434}" presName="node" presStyleLbl="node1" presStyleIdx="2" presStyleCnt="5">
        <dgm:presLayoutVars>
          <dgm:bulletEnabled val="1"/>
        </dgm:presLayoutVars>
      </dgm:prSet>
      <dgm:spPr/>
    </dgm:pt>
    <dgm:pt modelId="{7B526994-8897-4536-A843-52D397B5DF0A}" type="pres">
      <dgm:prSet presAssocID="{44A5D941-60CC-4EB0-A381-968B8B1AADCD}" presName="sibTrans" presStyleCnt="0"/>
      <dgm:spPr/>
    </dgm:pt>
    <dgm:pt modelId="{F004F8C3-FE8D-4423-861C-D1BBE777238D}" type="pres">
      <dgm:prSet presAssocID="{AD5AFB32-4BE6-43E5-8565-8407537B5BC4}" presName="node" presStyleLbl="node1" presStyleIdx="3" presStyleCnt="5" custLinFactNeighborX="3229">
        <dgm:presLayoutVars>
          <dgm:bulletEnabled val="1"/>
        </dgm:presLayoutVars>
      </dgm:prSet>
      <dgm:spPr/>
    </dgm:pt>
    <dgm:pt modelId="{40BBF65C-A0DB-4595-BC63-DF203015E00F}" type="pres">
      <dgm:prSet presAssocID="{2159954F-0384-4522-8BBA-A718AA077A98}" presName="sibTrans" presStyleCnt="0"/>
      <dgm:spPr/>
    </dgm:pt>
    <dgm:pt modelId="{0B28C151-E819-49B9-BE12-45136D68BAB4}" type="pres">
      <dgm:prSet presAssocID="{3F114B69-A9AF-4667-9D66-736175E5837A}" presName="node" presStyleLbl="node1" presStyleIdx="4" presStyleCnt="5">
        <dgm:presLayoutVars>
          <dgm:bulletEnabled val="1"/>
        </dgm:presLayoutVars>
      </dgm:prSet>
      <dgm:spPr/>
    </dgm:pt>
  </dgm:ptLst>
  <dgm:cxnLst>
    <dgm:cxn modelId="{FBF32F0A-62D9-456D-B5B5-8BDB6D2D5AB1}" srcId="{92D373BC-6CBB-478B-809D-9774D5D54434}" destId="{5ADD92E1-E2D3-4C62-AFA1-C7124919DE7F}" srcOrd="8" destOrd="0" parTransId="{26C91470-A531-4B6E-AA1E-71FDF267219A}" sibTransId="{56C2716A-E735-4105-BA1D-DFB893C594AB}"/>
    <dgm:cxn modelId="{03ED6910-204C-4B2D-96ED-949E680D1FB9}" type="presOf" srcId="{DE4052BC-5D02-4DDA-9F9A-B15F78B691E4}" destId="{E2C06329-57EA-4D00-9770-F0CA733A54D7}" srcOrd="0" destOrd="6" presId="urn:microsoft.com/office/officeart/2005/8/layout/hList6"/>
    <dgm:cxn modelId="{9735C810-CC91-4024-8CB5-AA36495D1BA1}" srcId="{4D9BDAE9-C7E6-41F2-B7CF-38CAB18EB4AB}" destId="{F4D5CC7D-CE0A-4177-8925-00F69B4C349C}" srcOrd="2" destOrd="0" parTransId="{4BEDB940-8EAE-479A-A234-C5D6653DFB84}" sibTransId="{8FE4D775-D57A-4A9F-9C76-A55D3067407C}"/>
    <dgm:cxn modelId="{CA404318-0516-44EF-B76A-7E912B2F7F9F}" type="presOf" srcId="{3F114B69-A9AF-4667-9D66-736175E5837A}" destId="{0B28C151-E819-49B9-BE12-45136D68BAB4}" srcOrd="0" destOrd="0" presId="urn:microsoft.com/office/officeart/2005/8/layout/hList6"/>
    <dgm:cxn modelId="{E456AA18-5652-4886-B396-13F4C5F05BBA}" type="presOf" srcId="{AD5AFB32-4BE6-43E5-8565-8407537B5BC4}" destId="{F004F8C3-FE8D-4423-861C-D1BBE777238D}" srcOrd="0" destOrd="0" presId="urn:microsoft.com/office/officeart/2005/8/layout/hList6"/>
    <dgm:cxn modelId="{BAD23A1B-69DB-42B9-9092-099A71B1E3E9}" type="presOf" srcId="{46ED32BD-F5CE-4F9B-AE9A-7BD40480CBDE}" destId="{3118A725-8224-467D-8864-F31AD2BA9B67}" srcOrd="0" destOrd="0" presId="urn:microsoft.com/office/officeart/2005/8/layout/hList6"/>
    <dgm:cxn modelId="{28684D23-3226-4893-A36C-165770575A73}" srcId="{7B1856DF-D9D4-413A-A61B-851F1B30D69E}" destId="{687F9A83-F7F3-43B2-841D-B15BCC19D005}" srcOrd="5" destOrd="0" parTransId="{AF4A2C47-C706-40C1-AFB3-CF02321D0F73}" sibTransId="{9EF25121-F1C1-4DBE-82E0-2A563CC848A7}"/>
    <dgm:cxn modelId="{59709731-20FC-4186-A0D0-991E19B5FB48}" type="presOf" srcId="{CDF2A8CF-663C-4A69-ACA3-64D18B839D0A}" destId="{E2C06329-57EA-4D00-9770-F0CA733A54D7}" srcOrd="0" destOrd="4" presId="urn:microsoft.com/office/officeart/2005/8/layout/hList6"/>
    <dgm:cxn modelId="{6F54263D-D1A3-43BF-BB83-CCBCEE4A24E8}" srcId="{4D9BDAE9-C7E6-41F2-B7CF-38CAB18EB4AB}" destId="{93AC651D-3516-4F54-B7BA-25FD0C76109B}" srcOrd="0" destOrd="0" parTransId="{10739F75-7D97-4B89-A275-223CF2C041C3}" sibTransId="{28644BEA-1A42-4905-A988-EF8CE852DA33}"/>
    <dgm:cxn modelId="{8F49415E-DF50-4BE3-BCD5-8CC5D05C2171}" type="presOf" srcId="{DA23189E-E2F7-4E3D-ACC9-3E36FF86A905}" destId="{E2C06329-57EA-4D00-9770-F0CA733A54D7}" srcOrd="0" destOrd="2" presId="urn:microsoft.com/office/officeart/2005/8/layout/hList6"/>
    <dgm:cxn modelId="{39B41141-40EA-4E2F-86D9-320DB411FB26}" type="presOf" srcId="{D4A0A236-857D-4443-986F-6765E916D9B5}" destId="{E14BD8EB-A835-4FCE-80B3-5C480D0DB066}" srcOrd="0" destOrd="4" presId="urn:microsoft.com/office/officeart/2005/8/layout/hList6"/>
    <dgm:cxn modelId="{49ACF942-7C8B-40AC-A08A-44741C3D3CB6}" srcId="{7B1856DF-D9D4-413A-A61B-851F1B30D69E}" destId="{2C4C7069-BA63-4EBA-AA5E-73068C1C6062}" srcOrd="2" destOrd="0" parTransId="{DAAC0E9E-3B8C-4FE6-8CBC-F2603FED4586}" sibTransId="{7D224E3C-BD0C-4962-BA1B-F030BB2B3F4A}"/>
    <dgm:cxn modelId="{D2CB4563-F7C8-44AF-A9A4-10AC9CD004F6}" type="presOf" srcId="{128ABC8F-2F7A-4103-9394-02A357344B0D}" destId="{B1D503A3-5592-4A4E-8EAE-8A0A927CBB6D}" srcOrd="0" destOrd="7" presId="urn:microsoft.com/office/officeart/2005/8/layout/hList6"/>
    <dgm:cxn modelId="{34691847-C51D-4FDC-AAA5-CE88801038BC}" srcId="{46ED32BD-F5CE-4F9B-AE9A-7BD40480CBDE}" destId="{3F114B69-A9AF-4667-9D66-736175E5837A}" srcOrd="4" destOrd="0" parTransId="{CCBEF947-0443-4D70-AF19-F434081826A1}" sibTransId="{C3C1EEF8-6262-4773-92C9-B3006CA87BD7}"/>
    <dgm:cxn modelId="{96582E48-5D77-4F88-BD03-202359CBDA0B}" srcId="{92D373BC-6CBB-478B-809D-9774D5D54434}" destId="{7CC8A120-3F23-4976-A038-6C7F73388166}" srcOrd="9" destOrd="0" parTransId="{05D68F77-CC3C-44CB-9380-8575EB07F3CD}" sibTransId="{D39991CA-B447-4121-A513-515A5EC2D971}"/>
    <dgm:cxn modelId="{F1BE3848-DD8E-4CCF-8876-5D3404645DF3}" type="presOf" srcId="{F00F7830-A44D-487B-BE73-FF5B3CD7B2BB}" destId="{E14BD8EB-A835-4FCE-80B3-5C480D0DB066}" srcOrd="0" destOrd="1" presId="urn:microsoft.com/office/officeart/2005/8/layout/hList6"/>
    <dgm:cxn modelId="{C0408868-96D7-45B3-8571-BE50C5AC65E2}" type="presOf" srcId="{2B6A0979-B369-4A66-9528-E7196947E496}" destId="{E2C06329-57EA-4D00-9770-F0CA733A54D7}" srcOrd="0" destOrd="3" presId="urn:microsoft.com/office/officeart/2005/8/layout/hList6"/>
    <dgm:cxn modelId="{0E83256B-CAA5-44BC-AC18-681D42AB5E41}" type="presOf" srcId="{E449BADD-5E50-40A8-BC24-EEAC0BEEE7C8}" destId="{E14BD8EB-A835-4FCE-80B3-5C480D0DB066}" srcOrd="0" destOrd="2" presId="urn:microsoft.com/office/officeart/2005/8/layout/hList6"/>
    <dgm:cxn modelId="{1BAD4050-3D22-470A-A53D-BE90AB9BDCC8}" srcId="{92D373BC-6CBB-478B-809D-9774D5D54434}" destId="{2B6A0979-B369-4A66-9528-E7196947E496}" srcOrd="2" destOrd="0" parTransId="{AD54BDA0-3B20-447B-B45D-29CA7C7F074A}" sibTransId="{3AE4A24A-2625-468D-8140-87A4EE86A484}"/>
    <dgm:cxn modelId="{8F645970-9428-4FF8-924B-E06343B9E1CF}" srcId="{92D373BC-6CBB-478B-809D-9774D5D54434}" destId="{DA23189E-E2F7-4E3D-ACC9-3E36FF86A905}" srcOrd="1" destOrd="0" parTransId="{B355013F-AD93-4A12-AD45-4EB9D14ADF7C}" sibTransId="{6685360E-791C-4B31-82E3-A462A7215087}"/>
    <dgm:cxn modelId="{888ACE75-325D-4E7A-BEBE-DC303BF9E826}" srcId="{92D373BC-6CBB-478B-809D-9774D5D54434}" destId="{191423D2-5658-4181-913B-49CAE2776F10}" srcOrd="0" destOrd="0" parTransId="{0C925EA6-4415-44D3-A187-4F20884A1A42}" sibTransId="{BFD1C1FE-E452-4AED-B8DB-0ED2DE51D72C}"/>
    <dgm:cxn modelId="{67A1F575-F8DC-4FCC-B751-6C145292FBB0}" srcId="{7B1856DF-D9D4-413A-A61B-851F1B30D69E}" destId="{94909B71-1BCA-4808-961F-88FC560E99AA}" srcOrd="4" destOrd="0" parTransId="{C4AE4E13-D462-4616-90B5-0F7ED180A256}" sibTransId="{C2B59E2E-D8DE-49F2-9222-26F08F94A7E6}"/>
    <dgm:cxn modelId="{999D2778-AC6E-42F1-BF3E-E0F54770425E}" type="presOf" srcId="{496F2BF7-92B8-41E8-9705-F571F04542C7}" destId="{E2C06329-57EA-4D00-9770-F0CA733A54D7}" srcOrd="0" destOrd="7" presId="urn:microsoft.com/office/officeart/2005/8/layout/hList6"/>
    <dgm:cxn modelId="{5AD8DB58-E227-4189-817D-FDBA1DDC6AF8}" type="presOf" srcId="{191423D2-5658-4181-913B-49CAE2776F10}" destId="{E2C06329-57EA-4D00-9770-F0CA733A54D7}" srcOrd="0" destOrd="1" presId="urn:microsoft.com/office/officeart/2005/8/layout/hList6"/>
    <dgm:cxn modelId="{C24B9682-151D-4E21-86D6-EB7E236B1F79}" type="presOf" srcId="{E1011B8E-16C5-43DF-B14E-8C79DB480373}" destId="{B1D503A3-5592-4A4E-8EAE-8A0A927CBB6D}" srcOrd="0" destOrd="4" presId="urn:microsoft.com/office/officeart/2005/8/layout/hList6"/>
    <dgm:cxn modelId="{9B20BC85-2B39-4FFB-A921-B3041E5ECB64}" type="presOf" srcId="{4D9BDAE9-C7E6-41F2-B7CF-38CAB18EB4AB}" destId="{B1D503A3-5592-4A4E-8EAE-8A0A927CBB6D}" srcOrd="0" destOrd="0" presId="urn:microsoft.com/office/officeart/2005/8/layout/hList6"/>
    <dgm:cxn modelId="{0BFB2686-EF14-4335-B263-EE3818D9FF51}" srcId="{4D9BDAE9-C7E6-41F2-B7CF-38CAB18EB4AB}" destId="{26584CFC-8DF8-451C-818B-A2EB01F37C42}" srcOrd="5" destOrd="0" parTransId="{B572B6FA-5BB3-463B-8C68-FBA197D39A02}" sibTransId="{7536F81C-049F-424C-A43F-7143ECE76E57}"/>
    <dgm:cxn modelId="{3C363588-40E5-4D7F-927E-B0ACA8CBD165}" srcId="{92D373BC-6CBB-478B-809D-9774D5D54434}" destId="{DB37E918-D1FE-4F26-8B48-E56985148B87}" srcOrd="4" destOrd="0" parTransId="{D0EC1BF2-79B8-4C02-BA4C-4FD8165C5BC9}" sibTransId="{A5F47F44-D6AB-46BC-A962-8E260621F53A}"/>
    <dgm:cxn modelId="{983A3588-0CAB-41BE-89DA-63F0AFBF94D5}" srcId="{4D9BDAE9-C7E6-41F2-B7CF-38CAB18EB4AB}" destId="{0F9AD01F-542D-47E8-8614-9496B7CFC871}" srcOrd="1" destOrd="0" parTransId="{7DA52AFA-B75B-4011-9413-D110AB03ADA9}" sibTransId="{AB073A09-F391-4BB7-A7F8-36BAC45F4592}"/>
    <dgm:cxn modelId="{0C4F378F-FF79-411D-8C7F-96927BEA9FC9}" srcId="{92D373BC-6CBB-478B-809D-9774D5D54434}" destId="{CDF2A8CF-663C-4A69-ACA3-64D18B839D0A}" srcOrd="3" destOrd="0" parTransId="{864A6275-CCDC-4344-9EF4-B45209558257}" sibTransId="{81E2CECC-3007-4AFB-A95F-9211FE333741}"/>
    <dgm:cxn modelId="{7B579B90-7279-4D01-BC5A-819CCF65A5B5}" srcId="{46ED32BD-F5CE-4F9B-AE9A-7BD40480CBDE}" destId="{AD5AFB32-4BE6-43E5-8565-8407537B5BC4}" srcOrd="3" destOrd="0" parTransId="{DF2E00F7-C552-4C48-8C38-0F80CD9CD403}" sibTransId="{2159954F-0384-4522-8BBA-A718AA077A98}"/>
    <dgm:cxn modelId="{976CBD9C-3296-46EB-BE65-BE668FAD05E5}" srcId="{7B1856DF-D9D4-413A-A61B-851F1B30D69E}" destId="{D4A0A236-857D-4443-986F-6765E916D9B5}" srcOrd="3" destOrd="0" parTransId="{1744565E-561C-46FE-91CF-A8E534F22D6F}" sibTransId="{11F5C46E-D7F5-4701-81FA-9EC6EADA88E0}"/>
    <dgm:cxn modelId="{712CFCA3-FCDA-40AD-AFDA-918C73401613}" type="presOf" srcId="{FE5C4323-5DFD-49CC-9B4D-E4165461F776}" destId="{B1D503A3-5592-4A4E-8EAE-8A0A927CBB6D}" srcOrd="0" destOrd="5" presId="urn:microsoft.com/office/officeart/2005/8/layout/hList6"/>
    <dgm:cxn modelId="{B3554BA6-36E3-4802-89D6-BCC4CEDC440B}" srcId="{46ED32BD-F5CE-4F9B-AE9A-7BD40480CBDE}" destId="{7B1856DF-D9D4-413A-A61B-851F1B30D69E}" srcOrd="1" destOrd="0" parTransId="{58F8DC67-15C7-4ECB-B861-D3D50515A7DC}" sibTransId="{02ADA62F-70AD-4888-8C81-06D4B1B5B375}"/>
    <dgm:cxn modelId="{749376A8-053D-41BF-8BF1-431B1F624726}" type="presOf" srcId="{7CC8A120-3F23-4976-A038-6C7F73388166}" destId="{E2C06329-57EA-4D00-9770-F0CA733A54D7}" srcOrd="0" destOrd="10" presId="urn:microsoft.com/office/officeart/2005/8/layout/hList6"/>
    <dgm:cxn modelId="{D1D1A4AB-DF48-44CD-88EB-A8B0CBE7A37C}" type="presOf" srcId="{5ADD92E1-E2D3-4C62-AFA1-C7124919DE7F}" destId="{E2C06329-57EA-4D00-9770-F0CA733A54D7}" srcOrd="0" destOrd="9" presId="urn:microsoft.com/office/officeart/2005/8/layout/hList6"/>
    <dgm:cxn modelId="{58D246AD-1954-4B28-9C35-4D4F743A0D7F}" srcId="{46ED32BD-F5CE-4F9B-AE9A-7BD40480CBDE}" destId="{4D9BDAE9-C7E6-41F2-B7CF-38CAB18EB4AB}" srcOrd="0" destOrd="0" parTransId="{7B31FB79-E731-4794-BE3C-259CD9AFA49A}" sibTransId="{47B74EF4-30A9-42B5-80FE-08A9E82F94AD}"/>
    <dgm:cxn modelId="{3A9FDDB4-26E6-4C98-A57F-AC68991458E9}" srcId="{46ED32BD-F5CE-4F9B-AE9A-7BD40480CBDE}" destId="{92D373BC-6CBB-478B-809D-9774D5D54434}" srcOrd="2" destOrd="0" parTransId="{397FC473-BC78-4915-A8F7-7B7BE090021C}" sibTransId="{44A5D941-60CC-4EB0-A381-968B8B1AADCD}"/>
    <dgm:cxn modelId="{3F2548B5-2785-4131-959A-F56E4759F886}" type="presOf" srcId="{0F9AD01F-542D-47E8-8614-9496B7CFC871}" destId="{B1D503A3-5592-4A4E-8EAE-8A0A927CBB6D}" srcOrd="0" destOrd="2" presId="urn:microsoft.com/office/officeart/2005/8/layout/hList6"/>
    <dgm:cxn modelId="{4645BAB7-FDD9-46E4-8D5A-09095A226635}" type="presOf" srcId="{94909B71-1BCA-4808-961F-88FC560E99AA}" destId="{E14BD8EB-A835-4FCE-80B3-5C480D0DB066}" srcOrd="0" destOrd="5" presId="urn:microsoft.com/office/officeart/2005/8/layout/hList6"/>
    <dgm:cxn modelId="{371239B9-6D81-42BA-B77B-2A2A9645BC9C}" srcId="{92D373BC-6CBB-478B-809D-9774D5D54434}" destId="{DE4052BC-5D02-4DDA-9F9A-B15F78B691E4}" srcOrd="5" destOrd="0" parTransId="{1883F18C-0068-43DC-BDB9-F4D1D69C8BD9}" sibTransId="{4522A4E4-269B-4C1C-AA02-B9F4941B6B31}"/>
    <dgm:cxn modelId="{868053C6-0D82-4EF1-BBC2-84EB9CE37B9E}" type="presOf" srcId="{26584CFC-8DF8-451C-818B-A2EB01F37C42}" destId="{B1D503A3-5592-4A4E-8EAE-8A0A927CBB6D}" srcOrd="0" destOrd="6" presId="urn:microsoft.com/office/officeart/2005/8/layout/hList6"/>
    <dgm:cxn modelId="{E18FCBC6-CEA0-4F2F-9586-0D7F80B94109}" type="presOf" srcId="{2C4C7069-BA63-4EBA-AA5E-73068C1C6062}" destId="{E14BD8EB-A835-4FCE-80B3-5C480D0DB066}" srcOrd="0" destOrd="3" presId="urn:microsoft.com/office/officeart/2005/8/layout/hList6"/>
    <dgm:cxn modelId="{BFA338CF-AF31-405F-960E-506292BCD79D}" type="presOf" srcId="{687F9A83-F7F3-43B2-841D-B15BCC19D005}" destId="{E14BD8EB-A835-4FCE-80B3-5C480D0DB066}" srcOrd="0" destOrd="6" presId="urn:microsoft.com/office/officeart/2005/8/layout/hList6"/>
    <dgm:cxn modelId="{3A06CCD7-BABE-4805-A711-150D714AA7D2}" type="presOf" srcId="{92D373BC-6CBB-478B-809D-9774D5D54434}" destId="{E2C06329-57EA-4D00-9770-F0CA733A54D7}" srcOrd="0" destOrd="0" presId="urn:microsoft.com/office/officeart/2005/8/layout/hList6"/>
    <dgm:cxn modelId="{CA72D8D7-6173-4164-B833-C99CC26FED87}" srcId="{92D373BC-6CBB-478B-809D-9774D5D54434}" destId="{EC6BB670-DF03-44B8-B607-2BE09BA26ECF}" srcOrd="7" destOrd="0" parTransId="{DAE2D408-8A10-4F68-A39C-8FD723DB259B}" sibTransId="{88FE60B2-54E2-427E-A202-9B8A381591EC}"/>
    <dgm:cxn modelId="{2A9C3ADC-AF0E-437F-9AE5-60F247EDEAAA}" srcId="{7B1856DF-D9D4-413A-A61B-851F1B30D69E}" destId="{F00F7830-A44D-487B-BE73-FF5B3CD7B2BB}" srcOrd="0" destOrd="0" parTransId="{39EBE6DE-5031-460E-8814-4D2BE0B510EF}" sibTransId="{C59AA110-78C7-43F8-B808-9A1EEF20D5F0}"/>
    <dgm:cxn modelId="{581E46DF-B623-4BE8-9259-FC0A6A783F14}" srcId="{4D9BDAE9-C7E6-41F2-B7CF-38CAB18EB4AB}" destId="{128ABC8F-2F7A-4103-9394-02A357344B0D}" srcOrd="6" destOrd="0" parTransId="{143BB50B-0491-4096-9981-25321BF12BB5}" sibTransId="{1870BFC0-53D5-4C91-A232-F89FD02B4E1E}"/>
    <dgm:cxn modelId="{945F3FE1-BD1F-4A2E-A0D2-C87FE1217803}" type="presOf" srcId="{F4D5CC7D-CE0A-4177-8925-00F69B4C349C}" destId="{B1D503A3-5592-4A4E-8EAE-8A0A927CBB6D}" srcOrd="0" destOrd="3" presId="urn:microsoft.com/office/officeart/2005/8/layout/hList6"/>
    <dgm:cxn modelId="{CF52CBE5-5B72-4235-BC1C-9936658FB191}" srcId="{4D9BDAE9-C7E6-41F2-B7CF-38CAB18EB4AB}" destId="{E1011B8E-16C5-43DF-B14E-8C79DB480373}" srcOrd="3" destOrd="0" parTransId="{1DF283CA-BEF9-45BB-8B0B-0AC492FF0BA7}" sibTransId="{CFFD4954-C52D-425A-8032-4D54EEF86263}"/>
    <dgm:cxn modelId="{3A8DB9F0-F566-4202-BE12-5B81E249CE6A}" type="presOf" srcId="{7B1856DF-D9D4-413A-A61B-851F1B30D69E}" destId="{E14BD8EB-A835-4FCE-80B3-5C480D0DB066}" srcOrd="0" destOrd="0" presId="urn:microsoft.com/office/officeart/2005/8/layout/hList6"/>
    <dgm:cxn modelId="{1732C3F3-9F0B-4171-81D0-D25817E6559A}" srcId="{7B1856DF-D9D4-413A-A61B-851F1B30D69E}" destId="{E449BADD-5E50-40A8-BC24-EEAC0BEEE7C8}" srcOrd="1" destOrd="0" parTransId="{AB4B0A79-2373-4FB8-AF99-CA7C35DCE1B0}" sibTransId="{0FE5845B-D42F-43AB-A660-B5F4F07EBBA8}"/>
    <dgm:cxn modelId="{3E424BF4-9BE2-467A-8AD7-8871B65B285D}" srcId="{4D9BDAE9-C7E6-41F2-B7CF-38CAB18EB4AB}" destId="{FE5C4323-5DFD-49CC-9B4D-E4165461F776}" srcOrd="4" destOrd="0" parTransId="{2FF414A6-B06D-452F-8AF4-E0137F2A42BD}" sibTransId="{87D1EB58-97D7-4BAC-B873-B046AB6ACCBE}"/>
    <dgm:cxn modelId="{19EE29F6-EADC-4299-9D18-6309219D7D5E}" type="presOf" srcId="{EC6BB670-DF03-44B8-B607-2BE09BA26ECF}" destId="{E2C06329-57EA-4D00-9770-F0CA733A54D7}" srcOrd="0" destOrd="8" presId="urn:microsoft.com/office/officeart/2005/8/layout/hList6"/>
    <dgm:cxn modelId="{A841F1F8-ED70-4968-B15B-83FDC4001AB0}" srcId="{92D373BC-6CBB-478B-809D-9774D5D54434}" destId="{496F2BF7-92B8-41E8-9705-F571F04542C7}" srcOrd="6" destOrd="0" parTransId="{F0E6F3D8-8396-4D09-934C-DF7F3598A9C3}" sibTransId="{65BC15F8-0EE9-4D2E-9360-0CCFFB41CC55}"/>
    <dgm:cxn modelId="{EBE48AFE-079B-44E4-B8E5-AFCBB49045A3}" type="presOf" srcId="{93AC651D-3516-4F54-B7BA-25FD0C76109B}" destId="{B1D503A3-5592-4A4E-8EAE-8A0A927CBB6D}" srcOrd="0" destOrd="1" presId="urn:microsoft.com/office/officeart/2005/8/layout/hList6"/>
    <dgm:cxn modelId="{D4EEF5FF-BE23-4080-B87B-CD909982C1F3}" type="presOf" srcId="{DB37E918-D1FE-4F26-8B48-E56985148B87}" destId="{E2C06329-57EA-4D00-9770-F0CA733A54D7}" srcOrd="0" destOrd="5" presId="urn:microsoft.com/office/officeart/2005/8/layout/hList6"/>
    <dgm:cxn modelId="{A468343C-2B5C-413B-B8B0-AA47041364E4}" type="presParOf" srcId="{3118A725-8224-467D-8864-F31AD2BA9B67}" destId="{B1D503A3-5592-4A4E-8EAE-8A0A927CBB6D}" srcOrd="0" destOrd="0" presId="urn:microsoft.com/office/officeart/2005/8/layout/hList6"/>
    <dgm:cxn modelId="{5988E939-6A39-4EF5-8664-2D28F790D92F}" type="presParOf" srcId="{3118A725-8224-467D-8864-F31AD2BA9B67}" destId="{BAB9240B-7186-4557-9148-396EC343D703}" srcOrd="1" destOrd="0" presId="urn:microsoft.com/office/officeart/2005/8/layout/hList6"/>
    <dgm:cxn modelId="{7B2B5F42-9909-4879-8CAA-AF19F007DAE9}" type="presParOf" srcId="{3118A725-8224-467D-8864-F31AD2BA9B67}" destId="{E14BD8EB-A835-4FCE-80B3-5C480D0DB066}" srcOrd="2" destOrd="0" presId="urn:microsoft.com/office/officeart/2005/8/layout/hList6"/>
    <dgm:cxn modelId="{0F5CE6AD-054E-4733-ADBF-1D79DBFF00E1}" type="presParOf" srcId="{3118A725-8224-467D-8864-F31AD2BA9B67}" destId="{7CCA4790-A8C6-4223-8E6F-B9B63E606B16}" srcOrd="3" destOrd="0" presId="urn:microsoft.com/office/officeart/2005/8/layout/hList6"/>
    <dgm:cxn modelId="{41E2CF14-EBC1-4D64-87D0-FEB3AFDD94B6}" type="presParOf" srcId="{3118A725-8224-467D-8864-F31AD2BA9B67}" destId="{E2C06329-57EA-4D00-9770-F0CA733A54D7}" srcOrd="4" destOrd="0" presId="urn:microsoft.com/office/officeart/2005/8/layout/hList6"/>
    <dgm:cxn modelId="{AFE50FEB-F7FF-4EE1-9AF3-344D132C54EF}" type="presParOf" srcId="{3118A725-8224-467D-8864-F31AD2BA9B67}" destId="{7B526994-8897-4536-A843-52D397B5DF0A}" srcOrd="5" destOrd="0" presId="urn:microsoft.com/office/officeart/2005/8/layout/hList6"/>
    <dgm:cxn modelId="{34BD7734-0613-44B3-863B-31977E2FCC5D}" type="presParOf" srcId="{3118A725-8224-467D-8864-F31AD2BA9B67}" destId="{F004F8C3-FE8D-4423-861C-D1BBE777238D}" srcOrd="6" destOrd="0" presId="urn:microsoft.com/office/officeart/2005/8/layout/hList6"/>
    <dgm:cxn modelId="{A0387E86-E6C6-49A3-8784-769C71ED073B}" type="presParOf" srcId="{3118A725-8224-467D-8864-F31AD2BA9B67}" destId="{40BBF65C-A0DB-4595-BC63-DF203015E00F}" srcOrd="7" destOrd="0" presId="urn:microsoft.com/office/officeart/2005/8/layout/hList6"/>
    <dgm:cxn modelId="{23082215-93D9-422F-B2C6-BA35F0F50EAD}" type="presParOf" srcId="{3118A725-8224-467D-8864-F31AD2BA9B67}" destId="{0B28C151-E819-49B9-BE12-45136D68BAB4}"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7C0EA7-B473-4472-A0C4-C2DBAE1CE4AD}" type="doc">
      <dgm:prSet loTypeId="urn:microsoft.com/office/officeart/2005/8/layout/orgChart1" loCatId="hierarchy" qsTypeId="urn:microsoft.com/office/officeart/2005/8/quickstyle/simple1#5" qsCatId="simple" csTypeId="urn:microsoft.com/office/officeart/2005/8/colors/colorful3" csCatId="colorful" phldr="1"/>
      <dgm:spPr/>
      <dgm:t>
        <a:bodyPr/>
        <a:lstStyle/>
        <a:p>
          <a:endParaRPr lang="en-US"/>
        </a:p>
      </dgm:t>
    </dgm:pt>
    <dgm:pt modelId="{F12F7636-4C9E-4C05-8850-9BDBB6081778}">
      <dgm:prSet custT="1"/>
      <dgm:spPr/>
      <dgm:t>
        <a:bodyPr/>
        <a:lstStyle/>
        <a:p>
          <a:pPr algn="ctr"/>
          <a:r>
            <a:rPr lang="en-US" sz="2400" b="1" dirty="0">
              <a:solidFill>
                <a:schemeClr val="tx1"/>
              </a:solidFill>
            </a:rPr>
            <a:t>MOF</a:t>
          </a:r>
        </a:p>
      </dgm:t>
    </dgm:pt>
    <dgm:pt modelId="{A7CA339C-2492-4CDC-A499-467DACCF0AA6}" type="parTrans" cxnId="{D70653AF-BDB3-4904-BE04-ECF5ED2C30A7}">
      <dgm:prSet/>
      <dgm:spPr/>
      <dgm:t>
        <a:bodyPr/>
        <a:lstStyle/>
        <a:p>
          <a:pPr algn="ctr"/>
          <a:endParaRPr lang="en-US"/>
        </a:p>
      </dgm:t>
    </dgm:pt>
    <dgm:pt modelId="{A9BFFE9C-400D-4965-9529-466DA4051293}" type="sibTrans" cxnId="{D70653AF-BDB3-4904-BE04-ECF5ED2C30A7}">
      <dgm:prSet/>
      <dgm:spPr/>
      <dgm:t>
        <a:bodyPr/>
        <a:lstStyle/>
        <a:p>
          <a:pPr algn="ctr"/>
          <a:endParaRPr lang="en-US"/>
        </a:p>
      </dgm:t>
    </dgm:pt>
    <dgm:pt modelId="{EF062719-1587-4C50-9B34-D106337ECCFD}">
      <dgm:prSet custT="1"/>
      <dgm:spPr/>
      <dgm:t>
        <a:bodyPr/>
        <a:lstStyle/>
        <a:p>
          <a:pPr algn="ctr"/>
          <a:r>
            <a:rPr lang="en-US" sz="2000" dirty="0">
              <a:solidFill>
                <a:schemeClr val="tx1"/>
              </a:solidFill>
            </a:rPr>
            <a:t>BSEC</a:t>
          </a:r>
        </a:p>
      </dgm:t>
    </dgm:pt>
    <dgm:pt modelId="{9EDAA0F7-C61F-46E9-A37A-5D66B20E551C}" type="parTrans" cxnId="{0861BEBF-9B26-4C7F-AF89-BA4017F004AE}">
      <dgm:prSet/>
      <dgm:spPr/>
      <dgm:t>
        <a:bodyPr/>
        <a:lstStyle/>
        <a:p>
          <a:pPr algn="ctr"/>
          <a:endParaRPr lang="en-US"/>
        </a:p>
      </dgm:t>
    </dgm:pt>
    <dgm:pt modelId="{E793828D-52CD-4677-B40E-612D487DDF82}" type="sibTrans" cxnId="{0861BEBF-9B26-4C7F-AF89-BA4017F004AE}">
      <dgm:prSet/>
      <dgm:spPr/>
      <dgm:t>
        <a:bodyPr/>
        <a:lstStyle/>
        <a:p>
          <a:pPr algn="ctr"/>
          <a:endParaRPr lang="en-US"/>
        </a:p>
      </dgm:t>
    </dgm:pt>
    <dgm:pt modelId="{C74A69FE-FA78-4CBE-8097-CA4F77FC7F22}">
      <dgm:prSet custT="1"/>
      <dgm:spPr/>
      <dgm:t>
        <a:bodyPr/>
        <a:lstStyle/>
        <a:p>
          <a:pPr algn="ctr"/>
          <a:r>
            <a:rPr lang="en-US" sz="2000" dirty="0">
              <a:solidFill>
                <a:schemeClr val="tx1"/>
              </a:solidFill>
            </a:rPr>
            <a:t>IDRA</a:t>
          </a:r>
        </a:p>
      </dgm:t>
    </dgm:pt>
    <dgm:pt modelId="{6EADF023-9461-47DD-8D76-210C5D452D89}" type="parTrans" cxnId="{C8D92B18-866D-451E-BDD9-442CE7B229E8}">
      <dgm:prSet/>
      <dgm:spPr/>
      <dgm:t>
        <a:bodyPr/>
        <a:lstStyle/>
        <a:p>
          <a:pPr algn="ctr"/>
          <a:endParaRPr lang="en-US"/>
        </a:p>
      </dgm:t>
    </dgm:pt>
    <dgm:pt modelId="{A02837B8-A92C-4888-8292-FB075F5D740A}" type="sibTrans" cxnId="{C8D92B18-866D-451E-BDD9-442CE7B229E8}">
      <dgm:prSet/>
      <dgm:spPr/>
      <dgm:t>
        <a:bodyPr/>
        <a:lstStyle/>
        <a:p>
          <a:pPr algn="ctr"/>
          <a:endParaRPr lang="en-US"/>
        </a:p>
      </dgm:t>
    </dgm:pt>
    <dgm:pt modelId="{CB2C27B3-E1A7-48CD-AB90-AB667B3005D8}">
      <dgm:prSet custT="1"/>
      <dgm:spPr/>
      <dgm:t>
        <a:bodyPr/>
        <a:lstStyle/>
        <a:p>
          <a:pPr algn="ctr"/>
          <a:r>
            <a:rPr lang="en-US" sz="2000" dirty="0">
              <a:solidFill>
                <a:schemeClr val="tx1"/>
              </a:solidFill>
            </a:rPr>
            <a:t>MCRA</a:t>
          </a:r>
        </a:p>
      </dgm:t>
    </dgm:pt>
    <dgm:pt modelId="{D77A06F4-9EA4-40EA-BE27-15E2A795C884}" type="parTrans" cxnId="{E7D8C67A-E1CB-45E7-B400-C0A425FFC187}">
      <dgm:prSet/>
      <dgm:spPr/>
      <dgm:t>
        <a:bodyPr/>
        <a:lstStyle/>
        <a:p>
          <a:pPr algn="ctr"/>
          <a:endParaRPr lang="en-US"/>
        </a:p>
      </dgm:t>
    </dgm:pt>
    <dgm:pt modelId="{6C7A2E27-9241-4F44-8E87-B24E09B9A3CF}" type="sibTrans" cxnId="{E7D8C67A-E1CB-45E7-B400-C0A425FFC187}">
      <dgm:prSet/>
      <dgm:spPr/>
      <dgm:t>
        <a:bodyPr/>
        <a:lstStyle/>
        <a:p>
          <a:pPr algn="ctr"/>
          <a:endParaRPr lang="en-US"/>
        </a:p>
      </dgm:t>
    </dgm:pt>
    <dgm:pt modelId="{E8914A49-33B6-4122-BE47-6D9C03175C5D}">
      <dgm:prSet custT="1"/>
      <dgm:spPr/>
      <dgm:t>
        <a:bodyPr/>
        <a:lstStyle/>
        <a:p>
          <a:pPr algn="ctr"/>
          <a:r>
            <a:rPr lang="en-US" sz="2000" dirty="0">
              <a:solidFill>
                <a:schemeClr val="tx1"/>
              </a:solidFill>
            </a:rPr>
            <a:t>BB</a:t>
          </a:r>
        </a:p>
      </dgm:t>
    </dgm:pt>
    <dgm:pt modelId="{25ADB428-E5E7-4880-9629-75B7C6F8B4EE}" type="parTrans" cxnId="{91C34555-DFBA-45C1-861C-CF66D0DE5857}">
      <dgm:prSet/>
      <dgm:spPr/>
      <dgm:t>
        <a:bodyPr/>
        <a:lstStyle/>
        <a:p>
          <a:pPr algn="ctr"/>
          <a:endParaRPr lang="en-US"/>
        </a:p>
      </dgm:t>
    </dgm:pt>
    <dgm:pt modelId="{D7AA232A-6516-4DFE-AD83-807B9F2861A6}" type="sibTrans" cxnId="{91C34555-DFBA-45C1-861C-CF66D0DE5857}">
      <dgm:prSet/>
      <dgm:spPr/>
      <dgm:t>
        <a:bodyPr/>
        <a:lstStyle/>
        <a:p>
          <a:pPr algn="ctr"/>
          <a:endParaRPr lang="en-US"/>
        </a:p>
      </dgm:t>
    </dgm:pt>
    <dgm:pt modelId="{92D93E9A-BAE6-41A9-B881-928D62938C0D}">
      <dgm:prSet custT="1"/>
      <dgm:spPr/>
      <dgm:t>
        <a:bodyPr/>
        <a:lstStyle/>
        <a:p>
          <a:pPr algn="ctr"/>
          <a:r>
            <a:rPr lang="en-US" sz="1200" dirty="0"/>
            <a:t>Capital Market</a:t>
          </a:r>
        </a:p>
      </dgm:t>
    </dgm:pt>
    <dgm:pt modelId="{8C1D044C-7903-4D4E-ADCD-7D1D5D640C87}" type="parTrans" cxnId="{AEC50B4E-9039-410A-9E6C-AD1742649B28}">
      <dgm:prSet/>
      <dgm:spPr/>
      <dgm:t>
        <a:bodyPr/>
        <a:lstStyle/>
        <a:p>
          <a:pPr algn="ctr"/>
          <a:endParaRPr lang="en-US"/>
        </a:p>
      </dgm:t>
    </dgm:pt>
    <dgm:pt modelId="{C87677F5-364A-47D4-B599-B85BE00F2489}" type="sibTrans" cxnId="{AEC50B4E-9039-410A-9E6C-AD1742649B28}">
      <dgm:prSet/>
      <dgm:spPr/>
      <dgm:t>
        <a:bodyPr/>
        <a:lstStyle/>
        <a:p>
          <a:pPr algn="ctr"/>
          <a:endParaRPr lang="en-US"/>
        </a:p>
      </dgm:t>
    </dgm:pt>
    <dgm:pt modelId="{BAB0DC87-F54A-4235-A583-7C0A007576EA}">
      <dgm:prSet custT="1">
        <dgm:style>
          <a:lnRef idx="2">
            <a:schemeClr val="dk1"/>
          </a:lnRef>
          <a:fillRef idx="1">
            <a:schemeClr val="lt1"/>
          </a:fillRef>
          <a:effectRef idx="0">
            <a:schemeClr val="dk1"/>
          </a:effectRef>
          <a:fontRef idx="minor">
            <a:schemeClr val="dk1"/>
          </a:fontRef>
        </dgm:style>
      </dgm:prSet>
      <dgm:spPr>
        <a:solidFill>
          <a:srgbClr val="FFFF00"/>
        </a:solidFill>
      </dgm:spPr>
      <dgm:t>
        <a:bodyPr/>
        <a:lstStyle/>
        <a:p>
          <a:pPr algn="ctr">
            <a:spcAft>
              <a:spcPts val="0"/>
            </a:spcAft>
          </a:pPr>
          <a:r>
            <a:rPr lang="en-US" sz="1000" b="1" dirty="0">
              <a:solidFill>
                <a:schemeClr val="tx1"/>
              </a:solidFill>
            </a:rPr>
            <a:t>Equity, Bond, Debenture, ABS, ETF</a:t>
          </a:r>
        </a:p>
      </dgm:t>
    </dgm:pt>
    <dgm:pt modelId="{1CA2C5EE-7F1F-4F2B-93F1-7470E8BC39CD}" type="parTrans" cxnId="{34C4AC53-BE68-4B09-9913-4B38731B18A0}">
      <dgm:prSet/>
      <dgm:spPr/>
      <dgm:t>
        <a:bodyPr/>
        <a:lstStyle/>
        <a:p>
          <a:pPr algn="ctr"/>
          <a:endParaRPr lang="en-US"/>
        </a:p>
      </dgm:t>
    </dgm:pt>
    <dgm:pt modelId="{BEF8F149-D8D7-496D-AD86-6AB166EAC67D}" type="sibTrans" cxnId="{34C4AC53-BE68-4B09-9913-4B38731B18A0}">
      <dgm:prSet/>
      <dgm:spPr/>
      <dgm:t>
        <a:bodyPr/>
        <a:lstStyle/>
        <a:p>
          <a:pPr algn="ctr"/>
          <a:endParaRPr lang="en-US"/>
        </a:p>
      </dgm:t>
    </dgm:pt>
    <dgm:pt modelId="{9F6BDD13-C974-4650-B97D-523F92CE0BAF}">
      <dgm:prSet custT="1"/>
      <dgm:spPr/>
      <dgm:t>
        <a:bodyPr/>
        <a:lstStyle/>
        <a:p>
          <a:pPr algn="ctr"/>
          <a:r>
            <a:rPr lang="en-US" sz="1200" dirty="0"/>
            <a:t>Insurance</a:t>
          </a:r>
        </a:p>
      </dgm:t>
    </dgm:pt>
    <dgm:pt modelId="{C3AD5625-A12A-48AD-B320-ED59A2ED32C5}" type="parTrans" cxnId="{2AAF6C6F-FE96-4DBB-81CA-5712461D22BB}">
      <dgm:prSet/>
      <dgm:spPr/>
      <dgm:t>
        <a:bodyPr/>
        <a:lstStyle/>
        <a:p>
          <a:pPr algn="ctr"/>
          <a:endParaRPr lang="en-US"/>
        </a:p>
      </dgm:t>
    </dgm:pt>
    <dgm:pt modelId="{63BA5D68-8E61-44EF-A123-CB03B567DFF5}" type="sibTrans" cxnId="{2AAF6C6F-FE96-4DBB-81CA-5712461D22BB}">
      <dgm:prSet/>
      <dgm:spPr/>
      <dgm:t>
        <a:bodyPr/>
        <a:lstStyle/>
        <a:p>
          <a:pPr algn="ctr"/>
          <a:endParaRPr lang="en-US"/>
        </a:p>
      </dgm:t>
    </dgm:pt>
    <dgm:pt modelId="{8808DB25-AD40-409A-8EB5-2482EDE55597}">
      <dgm:prSet custT="1">
        <dgm:style>
          <a:lnRef idx="2">
            <a:schemeClr val="dk1"/>
          </a:lnRef>
          <a:fillRef idx="1">
            <a:schemeClr val="lt1"/>
          </a:fillRef>
          <a:effectRef idx="0">
            <a:schemeClr val="dk1"/>
          </a:effectRef>
          <a:fontRef idx="minor">
            <a:schemeClr val="dk1"/>
          </a:fontRef>
        </dgm:style>
      </dgm:prSet>
      <dgm:spPr>
        <a:solidFill>
          <a:srgbClr val="FFFF00"/>
        </a:solidFill>
      </dgm:spPr>
      <dgm:t>
        <a:bodyPr/>
        <a:lstStyle/>
        <a:p>
          <a:pPr algn="ctr"/>
          <a:r>
            <a:rPr lang="en-US" sz="1100" b="1" dirty="0">
              <a:solidFill>
                <a:schemeClr val="tx1"/>
              </a:solidFill>
            </a:rPr>
            <a:t>Insurance Policies</a:t>
          </a:r>
        </a:p>
      </dgm:t>
    </dgm:pt>
    <dgm:pt modelId="{4F93DBAF-0E1D-48BD-AD5B-7FDD3FDC30D0}" type="parTrans" cxnId="{A9575D8F-6A65-4132-84FB-96D5FDD8A5DC}">
      <dgm:prSet/>
      <dgm:spPr/>
      <dgm:t>
        <a:bodyPr/>
        <a:lstStyle/>
        <a:p>
          <a:pPr algn="ctr"/>
          <a:endParaRPr lang="en-US"/>
        </a:p>
      </dgm:t>
    </dgm:pt>
    <dgm:pt modelId="{143E0E58-0960-4603-8435-8FF0B20A0737}" type="sibTrans" cxnId="{A9575D8F-6A65-4132-84FB-96D5FDD8A5DC}">
      <dgm:prSet/>
      <dgm:spPr/>
      <dgm:t>
        <a:bodyPr/>
        <a:lstStyle/>
        <a:p>
          <a:pPr algn="ctr"/>
          <a:endParaRPr lang="en-US"/>
        </a:p>
      </dgm:t>
    </dgm:pt>
    <dgm:pt modelId="{54A0556D-CA0B-411A-87F8-7E6211EEFE9A}">
      <dgm:prSet custT="1"/>
      <dgm:spPr/>
      <dgm:t>
        <a:bodyPr/>
        <a:lstStyle/>
        <a:p>
          <a:pPr algn="ctr"/>
          <a:r>
            <a:rPr lang="en-US" sz="1200" dirty="0"/>
            <a:t>Micro </a:t>
          </a:r>
        </a:p>
        <a:p>
          <a:pPr algn="ctr"/>
          <a:r>
            <a:rPr lang="en-US" sz="1200" dirty="0"/>
            <a:t>Credit</a:t>
          </a:r>
        </a:p>
      </dgm:t>
    </dgm:pt>
    <dgm:pt modelId="{DB5A3971-06FC-4E4D-8E9D-A1610D37754A}" type="parTrans" cxnId="{37853A29-82C4-401F-B82F-6583DD6F73CB}">
      <dgm:prSet/>
      <dgm:spPr/>
      <dgm:t>
        <a:bodyPr/>
        <a:lstStyle/>
        <a:p>
          <a:pPr algn="ctr"/>
          <a:endParaRPr lang="en-US"/>
        </a:p>
      </dgm:t>
    </dgm:pt>
    <dgm:pt modelId="{745AB9C7-D0E3-4F15-83A0-6E113688DF94}" type="sibTrans" cxnId="{37853A29-82C4-401F-B82F-6583DD6F73CB}">
      <dgm:prSet/>
      <dgm:spPr/>
      <dgm:t>
        <a:bodyPr/>
        <a:lstStyle/>
        <a:p>
          <a:pPr algn="ctr"/>
          <a:endParaRPr lang="en-US"/>
        </a:p>
      </dgm:t>
    </dgm:pt>
    <dgm:pt modelId="{41C31160-3487-4CA6-95FC-CF2AF15DF661}">
      <dgm:prSet custT="1"/>
      <dgm:spPr/>
      <dgm:t>
        <a:bodyPr/>
        <a:lstStyle/>
        <a:p>
          <a:pPr algn="ctr"/>
          <a:r>
            <a:rPr lang="en-US" sz="1200" dirty="0"/>
            <a:t>Money Market</a:t>
          </a:r>
        </a:p>
      </dgm:t>
    </dgm:pt>
    <dgm:pt modelId="{BDCBA09C-FB0B-430D-BF5E-01BDAA03FC71}" type="parTrans" cxnId="{496647E1-A2C4-4C6C-9775-21D09285E49C}">
      <dgm:prSet/>
      <dgm:spPr/>
      <dgm:t>
        <a:bodyPr/>
        <a:lstStyle/>
        <a:p>
          <a:pPr algn="ctr"/>
          <a:endParaRPr lang="en-US"/>
        </a:p>
      </dgm:t>
    </dgm:pt>
    <dgm:pt modelId="{922080CB-2965-4E37-81EB-563C6B86F549}" type="sibTrans" cxnId="{496647E1-A2C4-4C6C-9775-21D09285E49C}">
      <dgm:prSet/>
      <dgm:spPr/>
      <dgm:t>
        <a:bodyPr/>
        <a:lstStyle/>
        <a:p>
          <a:pPr algn="ctr"/>
          <a:endParaRPr lang="en-US"/>
        </a:p>
      </dgm:t>
    </dgm:pt>
    <dgm:pt modelId="{2E67A2FE-BB6C-4C80-9770-833976A8330C}">
      <dgm:prSet custT="1"/>
      <dgm:spPr/>
      <dgm:t>
        <a:bodyPr/>
        <a:lstStyle/>
        <a:p>
          <a:pPr algn="ctr"/>
          <a:r>
            <a:rPr lang="en-US" sz="1200" b="1" dirty="0"/>
            <a:t>MCI</a:t>
          </a:r>
        </a:p>
      </dgm:t>
    </dgm:pt>
    <dgm:pt modelId="{C2EDD1A4-DB5B-4BB9-B111-E35E30A1C2EE}" type="parTrans" cxnId="{10723968-960D-43B0-B146-99C5847E6FC5}">
      <dgm:prSet/>
      <dgm:spPr/>
      <dgm:t>
        <a:bodyPr/>
        <a:lstStyle/>
        <a:p>
          <a:pPr algn="ctr"/>
          <a:endParaRPr lang="en-US"/>
        </a:p>
      </dgm:t>
    </dgm:pt>
    <dgm:pt modelId="{80A47612-AA9F-48C1-BB7D-88BEC6BC184A}" type="sibTrans" cxnId="{10723968-960D-43B0-B146-99C5847E6FC5}">
      <dgm:prSet/>
      <dgm:spPr/>
      <dgm:t>
        <a:bodyPr/>
        <a:lstStyle/>
        <a:p>
          <a:pPr algn="ctr"/>
          <a:endParaRPr lang="en-US"/>
        </a:p>
      </dgm:t>
    </dgm:pt>
    <dgm:pt modelId="{10ABF1D2-A44F-48EC-8EC2-D6032AEBD05F}">
      <dgm:prSet custT="1">
        <dgm:style>
          <a:lnRef idx="2">
            <a:schemeClr val="dk1"/>
          </a:lnRef>
          <a:fillRef idx="1">
            <a:schemeClr val="lt1"/>
          </a:fillRef>
          <a:effectRef idx="0">
            <a:schemeClr val="dk1"/>
          </a:effectRef>
          <a:fontRef idx="minor">
            <a:schemeClr val="dk1"/>
          </a:fontRef>
        </dgm:style>
      </dgm:prSet>
      <dgm:spPr>
        <a:solidFill>
          <a:srgbClr val="FFFF00"/>
        </a:solidFill>
      </dgm:spPr>
      <dgm:t>
        <a:bodyPr/>
        <a:lstStyle/>
        <a:p>
          <a:pPr algn="ctr">
            <a:spcAft>
              <a:spcPts val="0"/>
            </a:spcAft>
          </a:pPr>
          <a:r>
            <a:rPr lang="en-US" sz="1000" b="1" dirty="0">
              <a:solidFill>
                <a:schemeClr val="tx1"/>
              </a:solidFill>
            </a:rPr>
            <a:t>Current</a:t>
          </a:r>
        </a:p>
        <a:p>
          <a:pPr algn="ctr">
            <a:spcAft>
              <a:spcPts val="0"/>
            </a:spcAft>
          </a:pPr>
          <a:r>
            <a:rPr lang="en-US" sz="1000" b="1" dirty="0">
              <a:solidFill>
                <a:schemeClr val="tx1"/>
              </a:solidFill>
            </a:rPr>
            <a:t>Savings</a:t>
          </a:r>
        </a:p>
        <a:p>
          <a:pPr algn="ctr">
            <a:spcAft>
              <a:spcPts val="0"/>
            </a:spcAft>
          </a:pPr>
          <a:r>
            <a:rPr lang="en-US" sz="1000" b="1" dirty="0">
              <a:solidFill>
                <a:schemeClr val="tx1"/>
              </a:solidFill>
            </a:rPr>
            <a:t>STD</a:t>
          </a:r>
        </a:p>
      </dgm:t>
    </dgm:pt>
    <dgm:pt modelId="{84002366-7C08-4218-9879-BF0248DB57E0}" type="parTrans" cxnId="{06070E31-25BC-4741-8638-2575456BBCE0}">
      <dgm:prSet/>
      <dgm:spPr/>
      <dgm:t>
        <a:bodyPr/>
        <a:lstStyle/>
        <a:p>
          <a:pPr algn="ctr"/>
          <a:endParaRPr lang="en-US"/>
        </a:p>
      </dgm:t>
    </dgm:pt>
    <dgm:pt modelId="{FDC9923E-DC22-41F7-B20D-4AFFE2653AF3}" type="sibTrans" cxnId="{06070E31-25BC-4741-8638-2575456BBCE0}">
      <dgm:prSet/>
      <dgm:spPr/>
      <dgm:t>
        <a:bodyPr/>
        <a:lstStyle/>
        <a:p>
          <a:pPr algn="ctr"/>
          <a:endParaRPr lang="en-US"/>
        </a:p>
      </dgm:t>
    </dgm:pt>
    <dgm:pt modelId="{A077A8FA-401E-4911-8C0C-2A26AC075DF0}">
      <dgm:prSet custT="1">
        <dgm:style>
          <a:lnRef idx="2">
            <a:schemeClr val="dk1"/>
          </a:lnRef>
          <a:fillRef idx="1">
            <a:schemeClr val="lt1"/>
          </a:fillRef>
          <a:effectRef idx="0">
            <a:schemeClr val="dk1"/>
          </a:effectRef>
          <a:fontRef idx="minor">
            <a:schemeClr val="dk1"/>
          </a:fontRef>
        </dgm:style>
      </dgm:prSet>
      <dgm:spPr>
        <a:solidFill>
          <a:srgbClr val="FFFF00"/>
        </a:solidFill>
      </dgm:spPr>
      <dgm:t>
        <a:bodyPr/>
        <a:lstStyle/>
        <a:p>
          <a:pPr algn="ctr"/>
          <a:r>
            <a:rPr lang="en-US" sz="1000" b="1" dirty="0">
              <a:solidFill>
                <a:schemeClr val="tx1"/>
              </a:solidFill>
            </a:rPr>
            <a:t>MF, VC, PE, IF,SUKUK</a:t>
          </a:r>
          <a:endParaRPr lang="en-US" sz="1000" dirty="0">
            <a:solidFill>
              <a:schemeClr val="tx1"/>
            </a:solidFill>
          </a:endParaRPr>
        </a:p>
      </dgm:t>
    </dgm:pt>
    <dgm:pt modelId="{F8E38B0E-95AF-4B72-9376-95134A561406}" type="parTrans" cxnId="{AF102601-BB8C-4E26-93D1-734F28BDDF4B}">
      <dgm:prSet/>
      <dgm:spPr/>
      <dgm:t>
        <a:bodyPr/>
        <a:lstStyle/>
        <a:p>
          <a:pPr algn="ctr"/>
          <a:endParaRPr lang="en-US"/>
        </a:p>
      </dgm:t>
    </dgm:pt>
    <dgm:pt modelId="{96DEB9AC-CCBA-47BE-A4EC-0C144FD0C766}" type="sibTrans" cxnId="{AF102601-BB8C-4E26-93D1-734F28BDDF4B}">
      <dgm:prSet/>
      <dgm:spPr/>
      <dgm:t>
        <a:bodyPr/>
        <a:lstStyle/>
        <a:p>
          <a:pPr algn="ctr"/>
          <a:endParaRPr lang="en-US"/>
        </a:p>
      </dgm:t>
    </dgm:pt>
    <dgm:pt modelId="{C54DAAAE-41DA-43FC-B0E9-8F8018D00F6B}">
      <dgm:prSet custT="1">
        <dgm:style>
          <a:lnRef idx="2">
            <a:schemeClr val="dk1"/>
          </a:lnRef>
          <a:fillRef idx="1">
            <a:schemeClr val="lt1"/>
          </a:fillRef>
          <a:effectRef idx="0">
            <a:schemeClr val="dk1"/>
          </a:effectRef>
          <a:fontRef idx="minor">
            <a:schemeClr val="dk1"/>
          </a:fontRef>
        </dgm:style>
      </dgm:prSet>
      <dgm:spPr>
        <a:solidFill>
          <a:srgbClr val="FFFF00"/>
        </a:solidFill>
      </dgm:spPr>
      <dgm:t>
        <a:bodyPr/>
        <a:lstStyle/>
        <a:p>
          <a:pPr algn="ctr"/>
          <a:r>
            <a:rPr lang="en-US" sz="900" b="1" dirty="0">
              <a:solidFill>
                <a:schemeClr val="tx1"/>
              </a:solidFill>
            </a:rPr>
            <a:t>Derivative, Structured Product </a:t>
          </a:r>
        </a:p>
      </dgm:t>
    </dgm:pt>
    <dgm:pt modelId="{592367F7-0185-453C-B670-75DB792F4E18}" type="parTrans" cxnId="{086425E8-27BF-44FD-A235-89C6C7BAE224}">
      <dgm:prSet/>
      <dgm:spPr/>
      <dgm:t>
        <a:bodyPr/>
        <a:lstStyle/>
        <a:p>
          <a:pPr algn="ctr"/>
          <a:endParaRPr lang="en-US"/>
        </a:p>
      </dgm:t>
    </dgm:pt>
    <dgm:pt modelId="{87BC0AC0-CEA0-4990-99B0-7E97C8DF15DD}" type="sibTrans" cxnId="{086425E8-27BF-44FD-A235-89C6C7BAE224}">
      <dgm:prSet/>
      <dgm:spPr/>
      <dgm:t>
        <a:bodyPr/>
        <a:lstStyle/>
        <a:p>
          <a:pPr algn="ctr"/>
          <a:endParaRPr lang="en-US"/>
        </a:p>
      </dgm:t>
    </dgm:pt>
    <dgm:pt modelId="{61FD30A6-65EB-4106-99AB-174D8F11AAB1}">
      <dgm:prSet custT="1"/>
      <dgm:spPr/>
      <dgm:t>
        <a:bodyPr/>
        <a:lstStyle/>
        <a:p>
          <a:pPr algn="ctr"/>
          <a:r>
            <a:rPr lang="en-US" sz="1200" b="1" dirty="0"/>
            <a:t>Insurance Company</a:t>
          </a:r>
        </a:p>
      </dgm:t>
    </dgm:pt>
    <dgm:pt modelId="{9CC9031F-7921-4701-9B02-3C7E64349DCC}" type="parTrans" cxnId="{71323E73-5F8C-4DC9-9F62-DA1FE618EFE5}">
      <dgm:prSet/>
      <dgm:spPr/>
      <dgm:t>
        <a:bodyPr/>
        <a:lstStyle/>
        <a:p>
          <a:pPr algn="ctr"/>
          <a:endParaRPr lang="en-US"/>
        </a:p>
      </dgm:t>
    </dgm:pt>
    <dgm:pt modelId="{A24D7186-A841-4C73-8296-5919F7651338}" type="sibTrans" cxnId="{71323E73-5F8C-4DC9-9F62-DA1FE618EFE5}">
      <dgm:prSet/>
      <dgm:spPr/>
      <dgm:t>
        <a:bodyPr/>
        <a:lstStyle/>
        <a:p>
          <a:pPr algn="ctr"/>
          <a:endParaRPr lang="en-US"/>
        </a:p>
      </dgm:t>
    </dgm:pt>
    <dgm:pt modelId="{DD802078-EF2D-4C95-969F-95F34E46D709}">
      <dgm:prSet custT="1">
        <dgm:style>
          <a:lnRef idx="2">
            <a:schemeClr val="dk1"/>
          </a:lnRef>
          <a:fillRef idx="1">
            <a:schemeClr val="lt1"/>
          </a:fillRef>
          <a:effectRef idx="0">
            <a:schemeClr val="dk1"/>
          </a:effectRef>
          <a:fontRef idx="minor">
            <a:schemeClr val="dk1"/>
          </a:fontRef>
        </dgm:style>
      </dgm:prSet>
      <dgm:spPr>
        <a:solidFill>
          <a:srgbClr val="FFFF00"/>
        </a:solidFill>
      </dgm:spPr>
      <dgm:t>
        <a:bodyPr/>
        <a:lstStyle/>
        <a:p>
          <a:pPr algn="ctr"/>
          <a:r>
            <a:rPr lang="en-US" sz="1000" b="1" dirty="0">
              <a:solidFill>
                <a:schemeClr val="tx1"/>
              </a:solidFill>
            </a:rPr>
            <a:t>Microcredit Products</a:t>
          </a:r>
        </a:p>
      </dgm:t>
    </dgm:pt>
    <dgm:pt modelId="{EF5E69B8-C0AC-4FED-9579-D7BEE9F42626}" type="parTrans" cxnId="{B5782249-FEFA-481B-9538-5008A737AD22}">
      <dgm:prSet/>
      <dgm:spPr/>
      <dgm:t>
        <a:bodyPr/>
        <a:lstStyle/>
        <a:p>
          <a:pPr algn="ctr"/>
          <a:endParaRPr lang="en-US"/>
        </a:p>
      </dgm:t>
    </dgm:pt>
    <dgm:pt modelId="{C24A194C-3F7C-4A56-A91B-A857C5B3F5FA}" type="sibTrans" cxnId="{B5782249-FEFA-481B-9538-5008A737AD22}">
      <dgm:prSet/>
      <dgm:spPr/>
      <dgm:t>
        <a:bodyPr/>
        <a:lstStyle/>
        <a:p>
          <a:pPr algn="ctr"/>
          <a:endParaRPr lang="en-US"/>
        </a:p>
      </dgm:t>
    </dgm:pt>
    <dgm:pt modelId="{49A69785-AD7B-418A-B21B-CA2155697E66}">
      <dgm:prSet custT="1">
        <dgm:style>
          <a:lnRef idx="2">
            <a:schemeClr val="dk1"/>
          </a:lnRef>
          <a:fillRef idx="1">
            <a:schemeClr val="lt1"/>
          </a:fillRef>
          <a:effectRef idx="0">
            <a:schemeClr val="dk1"/>
          </a:effectRef>
          <a:fontRef idx="minor">
            <a:schemeClr val="dk1"/>
          </a:fontRef>
        </dgm:style>
      </dgm:prSet>
      <dgm:spPr>
        <a:solidFill>
          <a:srgbClr val="FFFF00"/>
        </a:solidFill>
      </dgm:spPr>
      <dgm:t>
        <a:bodyPr/>
        <a:lstStyle/>
        <a:p>
          <a:pPr algn="ctr">
            <a:spcAft>
              <a:spcPts val="0"/>
            </a:spcAft>
          </a:pPr>
          <a:r>
            <a:rPr lang="en-US" sz="1000" b="1" dirty="0">
              <a:solidFill>
                <a:schemeClr val="tx1"/>
              </a:solidFill>
            </a:rPr>
            <a:t>FDR, DPS</a:t>
          </a:r>
        </a:p>
        <a:p>
          <a:pPr algn="ctr">
            <a:spcAft>
              <a:spcPts val="0"/>
            </a:spcAft>
          </a:pPr>
          <a:r>
            <a:rPr lang="en-US" sz="1000" b="1" dirty="0">
              <a:solidFill>
                <a:schemeClr val="tx1"/>
              </a:solidFill>
            </a:rPr>
            <a:t>Other Products</a:t>
          </a:r>
        </a:p>
      </dgm:t>
    </dgm:pt>
    <dgm:pt modelId="{BE722938-8D61-4F44-8F9D-B119C6A5CFDE}" type="parTrans" cxnId="{BBA82E20-EE2D-4A89-B541-CE8994C11740}">
      <dgm:prSet/>
      <dgm:spPr/>
      <dgm:t>
        <a:bodyPr/>
        <a:lstStyle/>
        <a:p>
          <a:pPr algn="ctr"/>
          <a:endParaRPr lang="en-US"/>
        </a:p>
      </dgm:t>
    </dgm:pt>
    <dgm:pt modelId="{94D8DF7D-F468-415D-B9D7-29525A91F7F3}" type="sibTrans" cxnId="{BBA82E20-EE2D-4A89-B541-CE8994C11740}">
      <dgm:prSet/>
      <dgm:spPr/>
      <dgm:t>
        <a:bodyPr/>
        <a:lstStyle/>
        <a:p>
          <a:pPr algn="ctr"/>
          <a:endParaRPr lang="en-US"/>
        </a:p>
      </dgm:t>
    </dgm:pt>
    <dgm:pt modelId="{4653775E-58CC-4128-9E1B-3A7C937104B7}">
      <dgm:prSet custT="1"/>
      <dgm:spPr/>
      <dgm:t>
        <a:bodyPr/>
        <a:lstStyle/>
        <a:p>
          <a:pPr algn="ctr"/>
          <a:r>
            <a:rPr lang="en-US" sz="1200" b="1" dirty="0"/>
            <a:t>Bank</a:t>
          </a:r>
        </a:p>
      </dgm:t>
    </dgm:pt>
    <dgm:pt modelId="{8CB24E28-726E-40B8-8F17-E8E84F35822F}" type="parTrans" cxnId="{C6C06D92-082F-4F4C-8A64-9F79F1E17B7C}">
      <dgm:prSet/>
      <dgm:spPr/>
      <dgm:t>
        <a:bodyPr/>
        <a:lstStyle/>
        <a:p>
          <a:pPr algn="ctr"/>
          <a:endParaRPr lang="en-US"/>
        </a:p>
      </dgm:t>
    </dgm:pt>
    <dgm:pt modelId="{6A05AA87-97C4-49C3-82DC-07B2D0976A8F}" type="sibTrans" cxnId="{C6C06D92-082F-4F4C-8A64-9F79F1E17B7C}">
      <dgm:prSet/>
      <dgm:spPr/>
      <dgm:t>
        <a:bodyPr/>
        <a:lstStyle/>
        <a:p>
          <a:pPr algn="ctr"/>
          <a:endParaRPr lang="en-US"/>
        </a:p>
      </dgm:t>
    </dgm:pt>
    <dgm:pt modelId="{44140ECA-6702-4D13-8D64-CFF90E09C658}">
      <dgm:prSet custT="1"/>
      <dgm:spPr/>
      <dgm:t>
        <a:bodyPr/>
        <a:lstStyle/>
        <a:p>
          <a:pPr algn="ctr"/>
          <a:r>
            <a:rPr lang="en-US" sz="1200" dirty="0"/>
            <a:t>NBFI</a:t>
          </a:r>
        </a:p>
      </dgm:t>
    </dgm:pt>
    <dgm:pt modelId="{4F733899-860D-4406-B557-0D21FE1DA4F5}" type="parTrans" cxnId="{45F9A701-C0EB-48EC-9286-86BCFA313BD5}">
      <dgm:prSet/>
      <dgm:spPr/>
      <dgm:t>
        <a:bodyPr/>
        <a:lstStyle/>
        <a:p>
          <a:pPr algn="ctr"/>
          <a:endParaRPr lang="en-US"/>
        </a:p>
      </dgm:t>
    </dgm:pt>
    <dgm:pt modelId="{929FA220-242B-446F-8C9E-0155ED8FF12D}" type="sibTrans" cxnId="{45F9A701-C0EB-48EC-9286-86BCFA313BD5}">
      <dgm:prSet/>
      <dgm:spPr/>
      <dgm:t>
        <a:bodyPr/>
        <a:lstStyle/>
        <a:p>
          <a:pPr algn="ctr"/>
          <a:endParaRPr lang="en-US"/>
        </a:p>
      </dgm:t>
    </dgm:pt>
    <dgm:pt modelId="{C571DFF5-AB5D-4A0B-84CC-D45DC894984F}">
      <dgm:prSet custT="1"/>
      <dgm:spPr/>
      <dgm:t>
        <a:bodyPr/>
        <a:lstStyle/>
        <a:p>
          <a:pPr algn="ctr">
            <a:spcAft>
              <a:spcPts val="0"/>
            </a:spcAft>
          </a:pPr>
          <a:r>
            <a:rPr lang="en-US" sz="900" b="1" dirty="0"/>
            <a:t>Exchange</a:t>
          </a:r>
        </a:p>
        <a:p>
          <a:pPr algn="ctr">
            <a:spcAft>
              <a:spcPts val="0"/>
            </a:spcAft>
          </a:pPr>
          <a:r>
            <a:rPr lang="en-US" sz="900" b="1" dirty="0"/>
            <a:t>Depository</a:t>
          </a:r>
        </a:p>
        <a:p>
          <a:pPr algn="ctr">
            <a:spcAft>
              <a:spcPts val="0"/>
            </a:spcAft>
          </a:pPr>
          <a:r>
            <a:rPr lang="en-US" sz="900" b="1" dirty="0"/>
            <a:t>CCP</a:t>
          </a:r>
        </a:p>
      </dgm:t>
    </dgm:pt>
    <dgm:pt modelId="{3AFCA4E2-A618-4A77-BF69-82AE37F258DE}" type="parTrans" cxnId="{2DA19C40-7836-483F-BBA5-E35044FB1D3C}">
      <dgm:prSet/>
      <dgm:spPr/>
      <dgm:t>
        <a:bodyPr/>
        <a:lstStyle/>
        <a:p>
          <a:pPr algn="ctr"/>
          <a:endParaRPr lang="en-US"/>
        </a:p>
      </dgm:t>
    </dgm:pt>
    <dgm:pt modelId="{1368A215-83C2-428B-BBB0-533C6CB43E51}" type="sibTrans" cxnId="{2DA19C40-7836-483F-BBA5-E35044FB1D3C}">
      <dgm:prSet/>
      <dgm:spPr/>
      <dgm:t>
        <a:bodyPr/>
        <a:lstStyle/>
        <a:p>
          <a:pPr algn="ctr"/>
          <a:endParaRPr lang="en-US"/>
        </a:p>
      </dgm:t>
    </dgm:pt>
    <dgm:pt modelId="{D00BECCA-827E-4D40-B0D1-139F11C13969}">
      <dgm:prSet custT="1"/>
      <dgm:spPr/>
      <dgm:t>
        <a:bodyPr/>
        <a:lstStyle/>
        <a:p>
          <a:pPr algn="ctr">
            <a:spcAft>
              <a:spcPts val="0"/>
            </a:spcAft>
          </a:pPr>
          <a:r>
            <a:rPr lang="en-US" sz="800" b="1" dirty="0"/>
            <a:t>Broker, MB. AMC, FM, CRA, DP, Trustee Etc. </a:t>
          </a:r>
        </a:p>
      </dgm:t>
    </dgm:pt>
    <dgm:pt modelId="{0C8DB2DC-CC4A-4E88-91A3-B4D65B6DB380}" type="parTrans" cxnId="{C4CDE6A8-CEC2-4A3A-B483-0722A1C6D9C9}">
      <dgm:prSet/>
      <dgm:spPr/>
      <dgm:t>
        <a:bodyPr/>
        <a:lstStyle/>
        <a:p>
          <a:pPr algn="ctr"/>
          <a:endParaRPr lang="en-US"/>
        </a:p>
      </dgm:t>
    </dgm:pt>
    <dgm:pt modelId="{F6B65556-BB92-4A5C-AAA3-F182B8344C9B}" type="sibTrans" cxnId="{C4CDE6A8-CEC2-4A3A-B483-0722A1C6D9C9}">
      <dgm:prSet/>
      <dgm:spPr/>
      <dgm:t>
        <a:bodyPr/>
        <a:lstStyle/>
        <a:p>
          <a:pPr algn="ctr"/>
          <a:endParaRPr lang="en-US"/>
        </a:p>
      </dgm:t>
    </dgm:pt>
    <dgm:pt modelId="{7432EB22-6670-4D81-8061-374993AA1E91}">
      <dgm:prSet custT="1"/>
      <dgm:spPr/>
      <dgm:t>
        <a:bodyPr/>
        <a:lstStyle/>
        <a:p>
          <a:pPr algn="ctr">
            <a:spcAft>
              <a:spcPts val="0"/>
            </a:spcAft>
          </a:pPr>
          <a:r>
            <a:rPr lang="en-US" sz="900" b="1" dirty="0"/>
            <a:t>Company</a:t>
          </a:r>
        </a:p>
        <a:p>
          <a:pPr algn="ctr">
            <a:spcAft>
              <a:spcPts val="0"/>
            </a:spcAft>
          </a:pPr>
          <a:r>
            <a:rPr lang="en-US" sz="900" b="1" dirty="0"/>
            <a:t>Govt.</a:t>
          </a:r>
        </a:p>
        <a:p>
          <a:pPr algn="ctr">
            <a:spcAft>
              <a:spcPts val="0"/>
            </a:spcAft>
          </a:pPr>
          <a:r>
            <a:rPr lang="en-US" sz="900" b="1" dirty="0"/>
            <a:t>Other Issuer</a:t>
          </a:r>
        </a:p>
      </dgm:t>
    </dgm:pt>
    <dgm:pt modelId="{C01B41C6-1011-4520-8BCC-035472312F96}" type="parTrans" cxnId="{5240D2C8-2778-4E66-87C8-AC99D1244F87}">
      <dgm:prSet/>
      <dgm:spPr/>
      <dgm:t>
        <a:bodyPr/>
        <a:lstStyle/>
        <a:p>
          <a:pPr algn="ctr"/>
          <a:endParaRPr lang="en-US"/>
        </a:p>
      </dgm:t>
    </dgm:pt>
    <dgm:pt modelId="{41F8DC2C-E5C5-4278-92D0-48DDA99B843D}" type="sibTrans" cxnId="{5240D2C8-2778-4E66-87C8-AC99D1244F87}">
      <dgm:prSet/>
      <dgm:spPr/>
      <dgm:t>
        <a:bodyPr/>
        <a:lstStyle/>
        <a:p>
          <a:pPr algn="ctr"/>
          <a:endParaRPr lang="en-US"/>
        </a:p>
      </dgm:t>
    </dgm:pt>
    <dgm:pt modelId="{FF880F99-EBF6-479F-92F3-9F326F208BF1}" type="pres">
      <dgm:prSet presAssocID="{987C0EA7-B473-4472-A0C4-C2DBAE1CE4AD}" presName="hierChild1" presStyleCnt="0">
        <dgm:presLayoutVars>
          <dgm:orgChart val="1"/>
          <dgm:chPref val="1"/>
          <dgm:dir/>
          <dgm:animOne val="branch"/>
          <dgm:animLvl val="lvl"/>
          <dgm:resizeHandles/>
        </dgm:presLayoutVars>
      </dgm:prSet>
      <dgm:spPr/>
    </dgm:pt>
    <dgm:pt modelId="{B5180D0E-B451-4874-A804-BBAE484F7672}" type="pres">
      <dgm:prSet presAssocID="{F12F7636-4C9E-4C05-8850-9BDBB6081778}" presName="hierRoot1" presStyleCnt="0">
        <dgm:presLayoutVars>
          <dgm:hierBranch val="init"/>
        </dgm:presLayoutVars>
      </dgm:prSet>
      <dgm:spPr/>
    </dgm:pt>
    <dgm:pt modelId="{20BEF74F-8029-4B19-82EB-B171AFF2885B}" type="pres">
      <dgm:prSet presAssocID="{F12F7636-4C9E-4C05-8850-9BDBB6081778}" presName="rootComposite1" presStyleCnt="0"/>
      <dgm:spPr/>
    </dgm:pt>
    <dgm:pt modelId="{12361FA9-472C-4173-A517-75D98DF2C927}" type="pres">
      <dgm:prSet presAssocID="{F12F7636-4C9E-4C05-8850-9BDBB6081778}" presName="rootText1" presStyleLbl="node0" presStyleIdx="0" presStyleCnt="1" custLinFactNeighborX="20137">
        <dgm:presLayoutVars>
          <dgm:chPref val="3"/>
        </dgm:presLayoutVars>
      </dgm:prSet>
      <dgm:spPr/>
    </dgm:pt>
    <dgm:pt modelId="{F66B100D-C19A-41D5-A8E7-7767EB93624C}" type="pres">
      <dgm:prSet presAssocID="{F12F7636-4C9E-4C05-8850-9BDBB6081778}" presName="rootConnector1" presStyleLbl="node1" presStyleIdx="0" presStyleCnt="0"/>
      <dgm:spPr/>
    </dgm:pt>
    <dgm:pt modelId="{E44335BA-0F4F-438D-B81A-86961DB68570}" type="pres">
      <dgm:prSet presAssocID="{F12F7636-4C9E-4C05-8850-9BDBB6081778}" presName="hierChild2" presStyleCnt="0"/>
      <dgm:spPr/>
    </dgm:pt>
    <dgm:pt modelId="{015C3E92-B57A-419A-9432-2B3A27F5D4B6}" type="pres">
      <dgm:prSet presAssocID="{9EDAA0F7-C61F-46E9-A37A-5D66B20E551C}" presName="Name37" presStyleLbl="parChTrans1D2" presStyleIdx="0" presStyleCnt="4"/>
      <dgm:spPr/>
    </dgm:pt>
    <dgm:pt modelId="{FAD5748A-93E5-4C66-8AF3-016576F5F95A}" type="pres">
      <dgm:prSet presAssocID="{EF062719-1587-4C50-9B34-D106337ECCFD}" presName="hierRoot2" presStyleCnt="0">
        <dgm:presLayoutVars>
          <dgm:hierBranch val="init"/>
        </dgm:presLayoutVars>
      </dgm:prSet>
      <dgm:spPr/>
    </dgm:pt>
    <dgm:pt modelId="{D405234E-B1B7-463B-823F-6439AA63DAB1}" type="pres">
      <dgm:prSet presAssocID="{EF062719-1587-4C50-9B34-D106337ECCFD}" presName="rootComposite" presStyleCnt="0"/>
      <dgm:spPr/>
    </dgm:pt>
    <dgm:pt modelId="{5D8C0512-ABF2-436C-9E85-3D8E8E8F495E}" type="pres">
      <dgm:prSet presAssocID="{EF062719-1587-4C50-9B34-D106337ECCFD}" presName="rootText" presStyleLbl="node2" presStyleIdx="0" presStyleCnt="4" custLinFactNeighborX="-55508">
        <dgm:presLayoutVars>
          <dgm:chPref val="3"/>
        </dgm:presLayoutVars>
      </dgm:prSet>
      <dgm:spPr/>
    </dgm:pt>
    <dgm:pt modelId="{672FB36A-C31C-43A8-BE07-6C8E985642BD}" type="pres">
      <dgm:prSet presAssocID="{EF062719-1587-4C50-9B34-D106337ECCFD}" presName="rootConnector" presStyleLbl="node2" presStyleIdx="0" presStyleCnt="4"/>
      <dgm:spPr/>
    </dgm:pt>
    <dgm:pt modelId="{CF87FF04-5F3F-4AE5-8EB9-34B584C0C3A3}" type="pres">
      <dgm:prSet presAssocID="{EF062719-1587-4C50-9B34-D106337ECCFD}" presName="hierChild4" presStyleCnt="0"/>
      <dgm:spPr/>
    </dgm:pt>
    <dgm:pt modelId="{805D3476-BCF2-45BE-A910-51E62599AE28}" type="pres">
      <dgm:prSet presAssocID="{8C1D044C-7903-4D4E-ADCD-7D1D5D640C87}" presName="Name37" presStyleLbl="parChTrans1D3" presStyleIdx="0" presStyleCnt="4"/>
      <dgm:spPr/>
    </dgm:pt>
    <dgm:pt modelId="{FE2CE987-EB07-489A-98C8-B8A8EA4B73D1}" type="pres">
      <dgm:prSet presAssocID="{92D93E9A-BAE6-41A9-B881-928D62938C0D}" presName="hierRoot2" presStyleCnt="0">
        <dgm:presLayoutVars>
          <dgm:hierBranch val="init"/>
        </dgm:presLayoutVars>
      </dgm:prSet>
      <dgm:spPr/>
    </dgm:pt>
    <dgm:pt modelId="{F72896BC-DB1A-4BB7-8341-D7E2E6D3AD2F}" type="pres">
      <dgm:prSet presAssocID="{92D93E9A-BAE6-41A9-B881-928D62938C0D}" presName="rootComposite" presStyleCnt="0"/>
      <dgm:spPr/>
    </dgm:pt>
    <dgm:pt modelId="{78C134F5-5FB8-466C-8145-0859576AA18A}" type="pres">
      <dgm:prSet presAssocID="{92D93E9A-BAE6-41A9-B881-928D62938C0D}" presName="rootText" presStyleLbl="node3" presStyleIdx="0" presStyleCnt="4" custLinFactNeighborX="-55508" custLinFactNeighborY="-4109">
        <dgm:presLayoutVars>
          <dgm:chPref val="3"/>
        </dgm:presLayoutVars>
      </dgm:prSet>
      <dgm:spPr/>
    </dgm:pt>
    <dgm:pt modelId="{9C6CBB1D-87CB-4A59-85EE-BAB58E368F31}" type="pres">
      <dgm:prSet presAssocID="{92D93E9A-BAE6-41A9-B881-928D62938C0D}" presName="rootConnector" presStyleLbl="node3" presStyleIdx="0" presStyleCnt="4"/>
      <dgm:spPr/>
    </dgm:pt>
    <dgm:pt modelId="{0473C617-B2B9-49DD-BF44-AFD317A195AA}" type="pres">
      <dgm:prSet presAssocID="{92D93E9A-BAE6-41A9-B881-928D62938C0D}" presName="hierChild4" presStyleCnt="0"/>
      <dgm:spPr/>
    </dgm:pt>
    <dgm:pt modelId="{ECAD348B-3CB5-459A-B22C-D1BB685D2AA5}" type="pres">
      <dgm:prSet presAssocID="{1CA2C5EE-7F1F-4F2B-93F1-7470E8BC39CD}" presName="Name37" presStyleLbl="parChTrans1D4" presStyleIdx="0" presStyleCnt="14"/>
      <dgm:spPr/>
    </dgm:pt>
    <dgm:pt modelId="{2EFC08AC-7D4D-4AD2-9262-055ECA511470}" type="pres">
      <dgm:prSet presAssocID="{BAB0DC87-F54A-4235-A583-7C0A007576EA}" presName="hierRoot2" presStyleCnt="0">
        <dgm:presLayoutVars>
          <dgm:hierBranch val="init"/>
        </dgm:presLayoutVars>
      </dgm:prSet>
      <dgm:spPr/>
    </dgm:pt>
    <dgm:pt modelId="{736AB0E5-EDD7-47A0-801B-C91A01D4F826}" type="pres">
      <dgm:prSet presAssocID="{BAB0DC87-F54A-4235-A583-7C0A007576EA}" presName="rootComposite" presStyleCnt="0"/>
      <dgm:spPr/>
    </dgm:pt>
    <dgm:pt modelId="{1105CB69-4D1A-4099-B962-1EC8D84FAE93}" type="pres">
      <dgm:prSet presAssocID="{BAB0DC87-F54A-4235-A583-7C0A007576EA}" presName="rootText" presStyleLbl="node4" presStyleIdx="0" presStyleCnt="14" custLinFactNeighborX="-61442">
        <dgm:presLayoutVars>
          <dgm:chPref val="3"/>
        </dgm:presLayoutVars>
      </dgm:prSet>
      <dgm:spPr/>
    </dgm:pt>
    <dgm:pt modelId="{4E84B42F-21F9-4ED2-BDAE-23FFAB1A4278}" type="pres">
      <dgm:prSet presAssocID="{BAB0DC87-F54A-4235-A583-7C0A007576EA}" presName="rootConnector" presStyleLbl="node4" presStyleIdx="0" presStyleCnt="14"/>
      <dgm:spPr/>
    </dgm:pt>
    <dgm:pt modelId="{45C2BB24-F518-4FE1-BC8D-7DEB4569016B}" type="pres">
      <dgm:prSet presAssocID="{BAB0DC87-F54A-4235-A583-7C0A007576EA}" presName="hierChild4" presStyleCnt="0"/>
      <dgm:spPr/>
    </dgm:pt>
    <dgm:pt modelId="{4C7DF791-D9D5-47F6-A254-3C205C1F549F}" type="pres">
      <dgm:prSet presAssocID="{BAB0DC87-F54A-4235-A583-7C0A007576EA}" presName="hierChild5" presStyleCnt="0"/>
      <dgm:spPr/>
    </dgm:pt>
    <dgm:pt modelId="{845EA4F8-DDD3-4D94-8BBD-1C33E66A6EF1}" type="pres">
      <dgm:prSet presAssocID="{F8E38B0E-95AF-4B72-9376-95134A561406}" presName="Name37" presStyleLbl="parChTrans1D4" presStyleIdx="1" presStyleCnt="14"/>
      <dgm:spPr/>
    </dgm:pt>
    <dgm:pt modelId="{E28DF14C-5D2F-42AF-A133-7054692D93A0}" type="pres">
      <dgm:prSet presAssocID="{A077A8FA-401E-4911-8C0C-2A26AC075DF0}" presName="hierRoot2" presStyleCnt="0">
        <dgm:presLayoutVars>
          <dgm:hierBranch val="init"/>
        </dgm:presLayoutVars>
      </dgm:prSet>
      <dgm:spPr/>
    </dgm:pt>
    <dgm:pt modelId="{9CCCF15B-CC78-4D7F-A2FB-FA225EA1608A}" type="pres">
      <dgm:prSet presAssocID="{A077A8FA-401E-4911-8C0C-2A26AC075DF0}" presName="rootComposite" presStyleCnt="0"/>
      <dgm:spPr/>
    </dgm:pt>
    <dgm:pt modelId="{6B78F828-E263-4432-8DA1-F0367264990F}" type="pres">
      <dgm:prSet presAssocID="{A077A8FA-401E-4911-8C0C-2A26AC075DF0}" presName="rootText" presStyleLbl="node4" presStyleIdx="1" presStyleCnt="14" custLinFactNeighborX="-61442">
        <dgm:presLayoutVars>
          <dgm:chPref val="3"/>
        </dgm:presLayoutVars>
      </dgm:prSet>
      <dgm:spPr/>
    </dgm:pt>
    <dgm:pt modelId="{23DF4F02-CA4F-4F9C-A757-907434CD8D79}" type="pres">
      <dgm:prSet presAssocID="{A077A8FA-401E-4911-8C0C-2A26AC075DF0}" presName="rootConnector" presStyleLbl="node4" presStyleIdx="1" presStyleCnt="14"/>
      <dgm:spPr/>
    </dgm:pt>
    <dgm:pt modelId="{DAACEDCD-2DE0-40DA-989C-CA5CB50CCC15}" type="pres">
      <dgm:prSet presAssocID="{A077A8FA-401E-4911-8C0C-2A26AC075DF0}" presName="hierChild4" presStyleCnt="0"/>
      <dgm:spPr/>
    </dgm:pt>
    <dgm:pt modelId="{4053F2BD-93B2-48E8-AC5C-67A0E364C288}" type="pres">
      <dgm:prSet presAssocID="{A077A8FA-401E-4911-8C0C-2A26AC075DF0}" presName="hierChild5" presStyleCnt="0"/>
      <dgm:spPr/>
    </dgm:pt>
    <dgm:pt modelId="{48F4F491-7B65-4FE2-8713-C5AE3BD53F90}" type="pres">
      <dgm:prSet presAssocID="{592367F7-0185-453C-B670-75DB792F4E18}" presName="Name37" presStyleLbl="parChTrans1D4" presStyleIdx="2" presStyleCnt="14"/>
      <dgm:spPr/>
    </dgm:pt>
    <dgm:pt modelId="{641B7677-3304-424E-9E2A-6416B9E006DA}" type="pres">
      <dgm:prSet presAssocID="{C54DAAAE-41DA-43FC-B0E9-8F8018D00F6B}" presName="hierRoot2" presStyleCnt="0">
        <dgm:presLayoutVars>
          <dgm:hierBranch val="init"/>
        </dgm:presLayoutVars>
      </dgm:prSet>
      <dgm:spPr/>
    </dgm:pt>
    <dgm:pt modelId="{5B909C8B-39B5-4564-820A-B6FEEC45A82F}" type="pres">
      <dgm:prSet presAssocID="{C54DAAAE-41DA-43FC-B0E9-8F8018D00F6B}" presName="rootComposite" presStyleCnt="0"/>
      <dgm:spPr/>
    </dgm:pt>
    <dgm:pt modelId="{FE62DF75-AA56-4910-8DC1-DFB0D5BA9B40}" type="pres">
      <dgm:prSet presAssocID="{C54DAAAE-41DA-43FC-B0E9-8F8018D00F6B}" presName="rootText" presStyleLbl="node4" presStyleIdx="2" presStyleCnt="14" custLinFactNeighborX="-61442">
        <dgm:presLayoutVars>
          <dgm:chPref val="3"/>
        </dgm:presLayoutVars>
      </dgm:prSet>
      <dgm:spPr/>
    </dgm:pt>
    <dgm:pt modelId="{CCE6D89A-80EF-456B-8F4E-CDC438AFEEA9}" type="pres">
      <dgm:prSet presAssocID="{C54DAAAE-41DA-43FC-B0E9-8F8018D00F6B}" presName="rootConnector" presStyleLbl="node4" presStyleIdx="2" presStyleCnt="14"/>
      <dgm:spPr/>
    </dgm:pt>
    <dgm:pt modelId="{110B783A-549D-44E6-B98F-7FE0CA755481}" type="pres">
      <dgm:prSet presAssocID="{C54DAAAE-41DA-43FC-B0E9-8F8018D00F6B}" presName="hierChild4" presStyleCnt="0"/>
      <dgm:spPr/>
    </dgm:pt>
    <dgm:pt modelId="{AF3C46E9-DFBD-4B67-BABA-F5EF95900022}" type="pres">
      <dgm:prSet presAssocID="{C54DAAAE-41DA-43FC-B0E9-8F8018D00F6B}" presName="hierChild5" presStyleCnt="0"/>
      <dgm:spPr/>
    </dgm:pt>
    <dgm:pt modelId="{7E7B882B-48FA-465C-AC84-50663D615363}" type="pres">
      <dgm:prSet presAssocID="{3AFCA4E2-A618-4A77-BF69-82AE37F258DE}" presName="Name37" presStyleLbl="parChTrans1D4" presStyleIdx="3" presStyleCnt="14"/>
      <dgm:spPr/>
    </dgm:pt>
    <dgm:pt modelId="{13200F78-C36A-42F1-8F41-D14ECCF39C27}" type="pres">
      <dgm:prSet presAssocID="{C571DFF5-AB5D-4A0B-84CC-D45DC894984F}" presName="hierRoot2" presStyleCnt="0">
        <dgm:presLayoutVars>
          <dgm:hierBranch val="init"/>
        </dgm:presLayoutVars>
      </dgm:prSet>
      <dgm:spPr/>
    </dgm:pt>
    <dgm:pt modelId="{A3592B69-E84E-4194-9B4D-D805D7C81391}" type="pres">
      <dgm:prSet presAssocID="{C571DFF5-AB5D-4A0B-84CC-D45DC894984F}" presName="rootComposite" presStyleCnt="0"/>
      <dgm:spPr/>
    </dgm:pt>
    <dgm:pt modelId="{9F8438E2-6B61-4BF9-8B8D-318242BD2442}" type="pres">
      <dgm:prSet presAssocID="{C571DFF5-AB5D-4A0B-84CC-D45DC894984F}" presName="rootText" presStyleLbl="node4" presStyleIdx="3" presStyleCnt="14" custLinFactX="-81098" custLinFactY="-200000" custLinFactNeighborX="-100000" custLinFactNeighborY="-224913">
        <dgm:presLayoutVars>
          <dgm:chPref val="3"/>
        </dgm:presLayoutVars>
      </dgm:prSet>
      <dgm:spPr/>
    </dgm:pt>
    <dgm:pt modelId="{918FFB45-1E9C-4024-B36F-FC4782BE77AC}" type="pres">
      <dgm:prSet presAssocID="{C571DFF5-AB5D-4A0B-84CC-D45DC894984F}" presName="rootConnector" presStyleLbl="node4" presStyleIdx="3" presStyleCnt="14"/>
      <dgm:spPr/>
    </dgm:pt>
    <dgm:pt modelId="{E10C868B-9A13-414D-A9BE-17BC89F248EF}" type="pres">
      <dgm:prSet presAssocID="{C571DFF5-AB5D-4A0B-84CC-D45DC894984F}" presName="hierChild4" presStyleCnt="0"/>
      <dgm:spPr/>
    </dgm:pt>
    <dgm:pt modelId="{44F7AAFF-5DC9-43A6-B09E-17837607627A}" type="pres">
      <dgm:prSet presAssocID="{C571DFF5-AB5D-4A0B-84CC-D45DC894984F}" presName="hierChild5" presStyleCnt="0"/>
      <dgm:spPr/>
    </dgm:pt>
    <dgm:pt modelId="{89958BBD-D0A9-4BD9-A1DD-D37332F0AAB1}" type="pres">
      <dgm:prSet presAssocID="{0C8DB2DC-CC4A-4E88-91A3-B4D65B6DB380}" presName="Name37" presStyleLbl="parChTrans1D4" presStyleIdx="4" presStyleCnt="14"/>
      <dgm:spPr/>
    </dgm:pt>
    <dgm:pt modelId="{2C96C1EA-8BB0-418F-B1FE-701B530B7764}" type="pres">
      <dgm:prSet presAssocID="{D00BECCA-827E-4D40-B0D1-139F11C13969}" presName="hierRoot2" presStyleCnt="0">
        <dgm:presLayoutVars>
          <dgm:hierBranch val="init"/>
        </dgm:presLayoutVars>
      </dgm:prSet>
      <dgm:spPr/>
    </dgm:pt>
    <dgm:pt modelId="{D383BBE4-6BF6-4F6D-A88B-648E26E26C9E}" type="pres">
      <dgm:prSet presAssocID="{D00BECCA-827E-4D40-B0D1-139F11C13969}" presName="rootComposite" presStyleCnt="0"/>
      <dgm:spPr/>
    </dgm:pt>
    <dgm:pt modelId="{AE02CC95-A158-4B97-80F9-7E69D20E17A6}" type="pres">
      <dgm:prSet presAssocID="{D00BECCA-827E-4D40-B0D1-139F11C13969}" presName="rootText" presStyleLbl="node4" presStyleIdx="4" presStyleCnt="14" custLinFactX="-82127" custLinFactY="-200000" custLinFactNeighborX="-100000" custLinFactNeighborY="-225734">
        <dgm:presLayoutVars>
          <dgm:chPref val="3"/>
        </dgm:presLayoutVars>
      </dgm:prSet>
      <dgm:spPr/>
    </dgm:pt>
    <dgm:pt modelId="{A8E74DA3-880D-49FE-B160-E7AEE87A0209}" type="pres">
      <dgm:prSet presAssocID="{D00BECCA-827E-4D40-B0D1-139F11C13969}" presName="rootConnector" presStyleLbl="node4" presStyleIdx="4" presStyleCnt="14"/>
      <dgm:spPr/>
    </dgm:pt>
    <dgm:pt modelId="{E2F9B1CE-040D-405A-8DA8-AD7430C4AEB3}" type="pres">
      <dgm:prSet presAssocID="{D00BECCA-827E-4D40-B0D1-139F11C13969}" presName="hierChild4" presStyleCnt="0"/>
      <dgm:spPr/>
    </dgm:pt>
    <dgm:pt modelId="{30A61F86-B51D-4843-B9A1-DDB646A62596}" type="pres">
      <dgm:prSet presAssocID="{D00BECCA-827E-4D40-B0D1-139F11C13969}" presName="hierChild5" presStyleCnt="0"/>
      <dgm:spPr/>
    </dgm:pt>
    <dgm:pt modelId="{22D1C2C5-B65E-41F7-8871-923750C1E2EA}" type="pres">
      <dgm:prSet presAssocID="{C01B41C6-1011-4520-8BCC-035472312F96}" presName="Name37" presStyleLbl="parChTrans1D4" presStyleIdx="5" presStyleCnt="14"/>
      <dgm:spPr/>
    </dgm:pt>
    <dgm:pt modelId="{357C8A13-C7B1-4823-A1DD-F2340D38E978}" type="pres">
      <dgm:prSet presAssocID="{7432EB22-6670-4D81-8061-374993AA1E91}" presName="hierRoot2" presStyleCnt="0">
        <dgm:presLayoutVars>
          <dgm:hierBranch val="init"/>
        </dgm:presLayoutVars>
      </dgm:prSet>
      <dgm:spPr/>
    </dgm:pt>
    <dgm:pt modelId="{230782C3-2E40-41D9-B047-3BDA60CDBA85}" type="pres">
      <dgm:prSet presAssocID="{7432EB22-6670-4D81-8061-374993AA1E91}" presName="rootComposite" presStyleCnt="0"/>
      <dgm:spPr/>
    </dgm:pt>
    <dgm:pt modelId="{FF057B78-B844-4476-A298-51D975DBC343}" type="pres">
      <dgm:prSet presAssocID="{7432EB22-6670-4D81-8061-374993AA1E91}" presName="rootText" presStyleLbl="node4" presStyleIdx="5" presStyleCnt="14" custLinFactX="-82124" custLinFactY="-200000" custLinFactNeighborX="-100000" custLinFactNeighborY="-224955">
        <dgm:presLayoutVars>
          <dgm:chPref val="3"/>
        </dgm:presLayoutVars>
      </dgm:prSet>
      <dgm:spPr/>
    </dgm:pt>
    <dgm:pt modelId="{9892BE5B-6A3E-4523-9F31-CACB8CA7A446}" type="pres">
      <dgm:prSet presAssocID="{7432EB22-6670-4D81-8061-374993AA1E91}" presName="rootConnector" presStyleLbl="node4" presStyleIdx="5" presStyleCnt="14"/>
      <dgm:spPr/>
    </dgm:pt>
    <dgm:pt modelId="{2C80EBE6-E2B7-4E73-B2E8-B3531116A91E}" type="pres">
      <dgm:prSet presAssocID="{7432EB22-6670-4D81-8061-374993AA1E91}" presName="hierChild4" presStyleCnt="0"/>
      <dgm:spPr/>
    </dgm:pt>
    <dgm:pt modelId="{3BADAF71-0CC6-43C1-A30C-738F8EE76B92}" type="pres">
      <dgm:prSet presAssocID="{7432EB22-6670-4D81-8061-374993AA1E91}" presName="hierChild5" presStyleCnt="0"/>
      <dgm:spPr/>
    </dgm:pt>
    <dgm:pt modelId="{BE15BB92-9808-4024-8C77-59700FFFD01D}" type="pres">
      <dgm:prSet presAssocID="{92D93E9A-BAE6-41A9-B881-928D62938C0D}" presName="hierChild5" presStyleCnt="0"/>
      <dgm:spPr/>
    </dgm:pt>
    <dgm:pt modelId="{062150D1-621E-40CF-97B1-1CE207ADAC12}" type="pres">
      <dgm:prSet presAssocID="{EF062719-1587-4C50-9B34-D106337ECCFD}" presName="hierChild5" presStyleCnt="0"/>
      <dgm:spPr/>
    </dgm:pt>
    <dgm:pt modelId="{2A77D000-C0F1-4280-AF39-A568FF74F6D7}" type="pres">
      <dgm:prSet presAssocID="{6EADF023-9461-47DD-8D76-210C5D452D89}" presName="Name37" presStyleLbl="parChTrans1D2" presStyleIdx="1" presStyleCnt="4"/>
      <dgm:spPr/>
    </dgm:pt>
    <dgm:pt modelId="{DAD4C261-B48B-42F3-963B-72AD3480E4BF}" type="pres">
      <dgm:prSet presAssocID="{C74A69FE-FA78-4CBE-8097-CA4F77FC7F22}" presName="hierRoot2" presStyleCnt="0">
        <dgm:presLayoutVars>
          <dgm:hierBranch val="init"/>
        </dgm:presLayoutVars>
      </dgm:prSet>
      <dgm:spPr/>
    </dgm:pt>
    <dgm:pt modelId="{87295F9F-6F43-4038-BDB0-6A522C37DE65}" type="pres">
      <dgm:prSet presAssocID="{C74A69FE-FA78-4CBE-8097-CA4F77FC7F22}" presName="rootComposite" presStyleCnt="0"/>
      <dgm:spPr/>
    </dgm:pt>
    <dgm:pt modelId="{EDA4AD3D-F48A-469B-9BDB-1BE6C452ABBA}" type="pres">
      <dgm:prSet presAssocID="{C74A69FE-FA78-4CBE-8097-CA4F77FC7F22}" presName="rootText" presStyleLbl="node2" presStyleIdx="1" presStyleCnt="4" custLinFactNeighborX="-43434">
        <dgm:presLayoutVars>
          <dgm:chPref val="3"/>
        </dgm:presLayoutVars>
      </dgm:prSet>
      <dgm:spPr/>
    </dgm:pt>
    <dgm:pt modelId="{E7330EC3-ECFD-49A7-BEE5-4FC4CF4B9C7A}" type="pres">
      <dgm:prSet presAssocID="{C74A69FE-FA78-4CBE-8097-CA4F77FC7F22}" presName="rootConnector" presStyleLbl="node2" presStyleIdx="1" presStyleCnt="4"/>
      <dgm:spPr/>
    </dgm:pt>
    <dgm:pt modelId="{C5C391FF-C4C5-4E04-850E-C709BD464B8C}" type="pres">
      <dgm:prSet presAssocID="{C74A69FE-FA78-4CBE-8097-CA4F77FC7F22}" presName="hierChild4" presStyleCnt="0"/>
      <dgm:spPr/>
    </dgm:pt>
    <dgm:pt modelId="{1EBD3F87-891D-45BA-BBEA-91AEE160C629}" type="pres">
      <dgm:prSet presAssocID="{C3AD5625-A12A-48AD-B320-ED59A2ED32C5}" presName="Name37" presStyleLbl="parChTrans1D3" presStyleIdx="1" presStyleCnt="4"/>
      <dgm:spPr/>
    </dgm:pt>
    <dgm:pt modelId="{6823B3E9-A4A8-4B71-994E-DA5AC498DB13}" type="pres">
      <dgm:prSet presAssocID="{9F6BDD13-C974-4650-B97D-523F92CE0BAF}" presName="hierRoot2" presStyleCnt="0">
        <dgm:presLayoutVars>
          <dgm:hierBranch val="init"/>
        </dgm:presLayoutVars>
      </dgm:prSet>
      <dgm:spPr/>
    </dgm:pt>
    <dgm:pt modelId="{EBBEC7F9-74BC-4761-A07F-F317F937E0BE}" type="pres">
      <dgm:prSet presAssocID="{9F6BDD13-C974-4650-B97D-523F92CE0BAF}" presName="rootComposite" presStyleCnt="0"/>
      <dgm:spPr/>
    </dgm:pt>
    <dgm:pt modelId="{D19E5B8B-002D-4093-BD28-B38F56B6EB43}" type="pres">
      <dgm:prSet presAssocID="{9F6BDD13-C974-4650-B97D-523F92CE0BAF}" presName="rootText" presStyleLbl="node3" presStyleIdx="1" presStyleCnt="4" custLinFactNeighborX="-43434" custLinFactNeighborY="-4109">
        <dgm:presLayoutVars>
          <dgm:chPref val="3"/>
        </dgm:presLayoutVars>
      </dgm:prSet>
      <dgm:spPr/>
    </dgm:pt>
    <dgm:pt modelId="{88E71916-D507-4520-8DAA-C4781FF2A2B1}" type="pres">
      <dgm:prSet presAssocID="{9F6BDD13-C974-4650-B97D-523F92CE0BAF}" presName="rootConnector" presStyleLbl="node3" presStyleIdx="1" presStyleCnt="4"/>
      <dgm:spPr/>
    </dgm:pt>
    <dgm:pt modelId="{86AE7E96-235A-40B2-B914-90371ED923CE}" type="pres">
      <dgm:prSet presAssocID="{9F6BDD13-C974-4650-B97D-523F92CE0BAF}" presName="hierChild4" presStyleCnt="0"/>
      <dgm:spPr/>
    </dgm:pt>
    <dgm:pt modelId="{6CD8521F-671F-4215-BE70-0D975DCCBDC1}" type="pres">
      <dgm:prSet presAssocID="{4F93DBAF-0E1D-48BD-AD5B-7FDD3FDC30D0}" presName="Name37" presStyleLbl="parChTrans1D4" presStyleIdx="6" presStyleCnt="14"/>
      <dgm:spPr/>
    </dgm:pt>
    <dgm:pt modelId="{5A96262B-9E30-4A83-BADE-EF15BB5D8580}" type="pres">
      <dgm:prSet presAssocID="{8808DB25-AD40-409A-8EB5-2482EDE55597}" presName="hierRoot2" presStyleCnt="0">
        <dgm:presLayoutVars>
          <dgm:hierBranch val="init"/>
        </dgm:presLayoutVars>
      </dgm:prSet>
      <dgm:spPr/>
    </dgm:pt>
    <dgm:pt modelId="{0EA71760-E780-4ECF-818C-F6F0C1DB999B}" type="pres">
      <dgm:prSet presAssocID="{8808DB25-AD40-409A-8EB5-2482EDE55597}" presName="rootComposite" presStyleCnt="0"/>
      <dgm:spPr/>
    </dgm:pt>
    <dgm:pt modelId="{E2E59DA4-905C-414D-878B-001DF54B894E}" type="pres">
      <dgm:prSet presAssocID="{8808DB25-AD40-409A-8EB5-2482EDE55597}" presName="rootText" presStyleLbl="node4" presStyleIdx="6" presStyleCnt="14" custLinFactY="34047" custLinFactNeighborX="-42364" custLinFactNeighborY="100000">
        <dgm:presLayoutVars>
          <dgm:chPref val="3"/>
        </dgm:presLayoutVars>
      </dgm:prSet>
      <dgm:spPr/>
    </dgm:pt>
    <dgm:pt modelId="{1AD6CB7C-168E-420F-A612-6246AA6BAE90}" type="pres">
      <dgm:prSet presAssocID="{8808DB25-AD40-409A-8EB5-2482EDE55597}" presName="rootConnector" presStyleLbl="node4" presStyleIdx="6" presStyleCnt="14"/>
      <dgm:spPr/>
    </dgm:pt>
    <dgm:pt modelId="{7859F74C-4BC8-4BEF-8052-AEB943F574E4}" type="pres">
      <dgm:prSet presAssocID="{8808DB25-AD40-409A-8EB5-2482EDE55597}" presName="hierChild4" presStyleCnt="0"/>
      <dgm:spPr/>
    </dgm:pt>
    <dgm:pt modelId="{615BEA94-32D3-4123-83F6-3C9BE739BC8D}" type="pres">
      <dgm:prSet presAssocID="{8808DB25-AD40-409A-8EB5-2482EDE55597}" presName="hierChild5" presStyleCnt="0"/>
      <dgm:spPr/>
    </dgm:pt>
    <dgm:pt modelId="{95B55D42-35F4-4775-96B1-76992ADF8029}" type="pres">
      <dgm:prSet presAssocID="{9CC9031F-7921-4701-9B02-3C7E64349DCC}" presName="Name37" presStyleLbl="parChTrans1D4" presStyleIdx="7" presStyleCnt="14"/>
      <dgm:spPr/>
    </dgm:pt>
    <dgm:pt modelId="{4AFFFAB1-02EB-422D-9283-1F120FE17D74}" type="pres">
      <dgm:prSet presAssocID="{61FD30A6-65EB-4106-99AB-174D8F11AAB1}" presName="hierRoot2" presStyleCnt="0">
        <dgm:presLayoutVars>
          <dgm:hierBranch val="init"/>
        </dgm:presLayoutVars>
      </dgm:prSet>
      <dgm:spPr/>
    </dgm:pt>
    <dgm:pt modelId="{5BDDBC1F-8780-4092-9D18-8E67B3F33C12}" type="pres">
      <dgm:prSet presAssocID="{61FD30A6-65EB-4106-99AB-174D8F11AAB1}" presName="rootComposite" presStyleCnt="0"/>
      <dgm:spPr/>
    </dgm:pt>
    <dgm:pt modelId="{AF1B943F-3FAA-44D6-AC15-0058C2DF91C4}" type="pres">
      <dgm:prSet presAssocID="{61FD30A6-65EB-4106-99AB-174D8F11AAB1}" presName="rootText" presStyleLbl="node4" presStyleIdx="7" presStyleCnt="14" custLinFactY="-40913" custLinFactNeighborX="-42364" custLinFactNeighborY="-100000">
        <dgm:presLayoutVars>
          <dgm:chPref val="3"/>
        </dgm:presLayoutVars>
      </dgm:prSet>
      <dgm:spPr/>
    </dgm:pt>
    <dgm:pt modelId="{71C2345B-DB1D-486C-B640-BA3A8C1AB30B}" type="pres">
      <dgm:prSet presAssocID="{61FD30A6-65EB-4106-99AB-174D8F11AAB1}" presName="rootConnector" presStyleLbl="node4" presStyleIdx="7" presStyleCnt="14"/>
      <dgm:spPr/>
    </dgm:pt>
    <dgm:pt modelId="{6A98EAB9-8688-4835-BD37-67BB92F57EB7}" type="pres">
      <dgm:prSet presAssocID="{61FD30A6-65EB-4106-99AB-174D8F11AAB1}" presName="hierChild4" presStyleCnt="0"/>
      <dgm:spPr/>
    </dgm:pt>
    <dgm:pt modelId="{E5572273-53D6-45A5-99AF-EFF8F9F4F048}" type="pres">
      <dgm:prSet presAssocID="{61FD30A6-65EB-4106-99AB-174D8F11AAB1}" presName="hierChild5" presStyleCnt="0"/>
      <dgm:spPr/>
    </dgm:pt>
    <dgm:pt modelId="{E4D534C0-F243-4485-BDC7-BC978C7A76B7}" type="pres">
      <dgm:prSet presAssocID="{9F6BDD13-C974-4650-B97D-523F92CE0BAF}" presName="hierChild5" presStyleCnt="0"/>
      <dgm:spPr/>
    </dgm:pt>
    <dgm:pt modelId="{DF338F71-7A9B-4D38-AB59-C485C7E3030E}" type="pres">
      <dgm:prSet presAssocID="{C74A69FE-FA78-4CBE-8097-CA4F77FC7F22}" presName="hierChild5" presStyleCnt="0"/>
      <dgm:spPr/>
    </dgm:pt>
    <dgm:pt modelId="{8D37C255-7D59-4515-8945-428ED16C2589}" type="pres">
      <dgm:prSet presAssocID="{D77A06F4-9EA4-40EA-BE27-15E2A795C884}" presName="Name37" presStyleLbl="parChTrans1D2" presStyleIdx="2" presStyleCnt="4"/>
      <dgm:spPr/>
    </dgm:pt>
    <dgm:pt modelId="{B445E8AA-E51A-497F-957C-C59902A6CB4F}" type="pres">
      <dgm:prSet presAssocID="{CB2C27B3-E1A7-48CD-AB90-AB667B3005D8}" presName="hierRoot2" presStyleCnt="0">
        <dgm:presLayoutVars>
          <dgm:hierBranch val="init"/>
        </dgm:presLayoutVars>
      </dgm:prSet>
      <dgm:spPr/>
    </dgm:pt>
    <dgm:pt modelId="{F733AAE4-A271-4100-993E-B256EC6C5F94}" type="pres">
      <dgm:prSet presAssocID="{CB2C27B3-E1A7-48CD-AB90-AB667B3005D8}" presName="rootComposite" presStyleCnt="0"/>
      <dgm:spPr/>
    </dgm:pt>
    <dgm:pt modelId="{A4ECC2B8-DA0C-4559-9C5B-A7A2345410A7}" type="pres">
      <dgm:prSet presAssocID="{CB2C27B3-E1A7-48CD-AB90-AB667B3005D8}" presName="rootText" presStyleLbl="node2" presStyleIdx="2" presStyleCnt="4" custLinFactNeighborX="-40309">
        <dgm:presLayoutVars>
          <dgm:chPref val="3"/>
        </dgm:presLayoutVars>
      </dgm:prSet>
      <dgm:spPr/>
    </dgm:pt>
    <dgm:pt modelId="{4F8E606C-BC2A-42B5-A316-A5B0EF27BA5D}" type="pres">
      <dgm:prSet presAssocID="{CB2C27B3-E1A7-48CD-AB90-AB667B3005D8}" presName="rootConnector" presStyleLbl="node2" presStyleIdx="2" presStyleCnt="4"/>
      <dgm:spPr/>
    </dgm:pt>
    <dgm:pt modelId="{A74E986E-AF16-404A-A358-85256B3DFA1B}" type="pres">
      <dgm:prSet presAssocID="{CB2C27B3-E1A7-48CD-AB90-AB667B3005D8}" presName="hierChild4" presStyleCnt="0"/>
      <dgm:spPr/>
    </dgm:pt>
    <dgm:pt modelId="{25C6D00C-5E36-4326-A038-88DDA4389134}" type="pres">
      <dgm:prSet presAssocID="{DB5A3971-06FC-4E4D-8E9D-A1610D37754A}" presName="Name37" presStyleLbl="parChTrans1D3" presStyleIdx="2" presStyleCnt="4"/>
      <dgm:spPr/>
    </dgm:pt>
    <dgm:pt modelId="{77691A18-7B65-4484-86AD-EB69623DC236}" type="pres">
      <dgm:prSet presAssocID="{54A0556D-CA0B-411A-87F8-7E6211EEFE9A}" presName="hierRoot2" presStyleCnt="0">
        <dgm:presLayoutVars>
          <dgm:hierBranch val="init"/>
        </dgm:presLayoutVars>
      </dgm:prSet>
      <dgm:spPr/>
    </dgm:pt>
    <dgm:pt modelId="{B43F5D69-DA48-4F14-887B-A9F9BD608897}" type="pres">
      <dgm:prSet presAssocID="{54A0556D-CA0B-411A-87F8-7E6211EEFE9A}" presName="rootComposite" presStyleCnt="0"/>
      <dgm:spPr/>
    </dgm:pt>
    <dgm:pt modelId="{B35FE85B-BE48-42F9-A2C2-DC71EAED0142}" type="pres">
      <dgm:prSet presAssocID="{54A0556D-CA0B-411A-87F8-7E6211EEFE9A}" presName="rootText" presStyleLbl="node3" presStyleIdx="2" presStyleCnt="4" custLinFactNeighborX="-40309">
        <dgm:presLayoutVars>
          <dgm:chPref val="3"/>
        </dgm:presLayoutVars>
      </dgm:prSet>
      <dgm:spPr/>
    </dgm:pt>
    <dgm:pt modelId="{8CE6DA06-BDAA-42BA-87EE-C3E3445DD6CE}" type="pres">
      <dgm:prSet presAssocID="{54A0556D-CA0B-411A-87F8-7E6211EEFE9A}" presName="rootConnector" presStyleLbl="node3" presStyleIdx="2" presStyleCnt="4"/>
      <dgm:spPr/>
    </dgm:pt>
    <dgm:pt modelId="{866A4907-8593-4021-8157-317CD3B1EEBE}" type="pres">
      <dgm:prSet presAssocID="{54A0556D-CA0B-411A-87F8-7E6211EEFE9A}" presName="hierChild4" presStyleCnt="0"/>
      <dgm:spPr/>
    </dgm:pt>
    <dgm:pt modelId="{E1AFE06C-E995-4472-AE81-122BD78505AC}" type="pres">
      <dgm:prSet presAssocID="{C2EDD1A4-DB5B-4BB9-B111-E35E30A1C2EE}" presName="Name37" presStyleLbl="parChTrans1D4" presStyleIdx="8" presStyleCnt="14"/>
      <dgm:spPr/>
    </dgm:pt>
    <dgm:pt modelId="{E70323B6-78D5-4C51-855F-DAE92970CA84}" type="pres">
      <dgm:prSet presAssocID="{2E67A2FE-BB6C-4C80-9770-833976A8330C}" presName="hierRoot2" presStyleCnt="0">
        <dgm:presLayoutVars>
          <dgm:hierBranch val="init"/>
        </dgm:presLayoutVars>
      </dgm:prSet>
      <dgm:spPr/>
    </dgm:pt>
    <dgm:pt modelId="{A182FAC0-46F2-41E9-8628-0B5ECA7CCC3D}" type="pres">
      <dgm:prSet presAssocID="{2E67A2FE-BB6C-4C80-9770-833976A8330C}" presName="rootComposite" presStyleCnt="0"/>
      <dgm:spPr/>
    </dgm:pt>
    <dgm:pt modelId="{C68F41FD-E8AE-4CA0-B24F-BB840C370472}" type="pres">
      <dgm:prSet presAssocID="{2E67A2FE-BB6C-4C80-9770-833976A8330C}" presName="rootText" presStyleLbl="node4" presStyleIdx="8" presStyleCnt="14" custLinFactNeighborX="-37294">
        <dgm:presLayoutVars>
          <dgm:chPref val="3"/>
        </dgm:presLayoutVars>
      </dgm:prSet>
      <dgm:spPr/>
    </dgm:pt>
    <dgm:pt modelId="{405638F5-26A9-47F4-8D90-3DF24D135B23}" type="pres">
      <dgm:prSet presAssocID="{2E67A2FE-BB6C-4C80-9770-833976A8330C}" presName="rootConnector" presStyleLbl="node4" presStyleIdx="8" presStyleCnt="14"/>
      <dgm:spPr/>
    </dgm:pt>
    <dgm:pt modelId="{5F4C0D55-97F0-48B4-833C-77AA181CE248}" type="pres">
      <dgm:prSet presAssocID="{2E67A2FE-BB6C-4C80-9770-833976A8330C}" presName="hierChild4" presStyleCnt="0"/>
      <dgm:spPr/>
    </dgm:pt>
    <dgm:pt modelId="{9B29631E-4DD6-4CD7-9861-9F0AD24E2066}" type="pres">
      <dgm:prSet presAssocID="{2E67A2FE-BB6C-4C80-9770-833976A8330C}" presName="hierChild5" presStyleCnt="0"/>
      <dgm:spPr/>
    </dgm:pt>
    <dgm:pt modelId="{4346FD62-D041-4913-9473-DB0588F787BB}" type="pres">
      <dgm:prSet presAssocID="{EF5E69B8-C0AC-4FED-9579-D7BEE9F42626}" presName="Name37" presStyleLbl="parChTrans1D4" presStyleIdx="9" presStyleCnt="14"/>
      <dgm:spPr/>
    </dgm:pt>
    <dgm:pt modelId="{3E988EB9-F50E-4FE9-9FAC-7AA95F092506}" type="pres">
      <dgm:prSet presAssocID="{DD802078-EF2D-4C95-969F-95F34E46D709}" presName="hierRoot2" presStyleCnt="0">
        <dgm:presLayoutVars>
          <dgm:hierBranch val="init"/>
        </dgm:presLayoutVars>
      </dgm:prSet>
      <dgm:spPr/>
    </dgm:pt>
    <dgm:pt modelId="{48B847B8-8C77-4BBA-A5E1-FA2FDF262FAD}" type="pres">
      <dgm:prSet presAssocID="{DD802078-EF2D-4C95-969F-95F34E46D709}" presName="rootComposite" presStyleCnt="0"/>
      <dgm:spPr/>
    </dgm:pt>
    <dgm:pt modelId="{BA944A6A-CCF3-4EF2-9BAC-C4A802F146CD}" type="pres">
      <dgm:prSet presAssocID="{DD802078-EF2D-4C95-969F-95F34E46D709}" presName="rootText" presStyleLbl="node4" presStyleIdx="9" presStyleCnt="14" custLinFactNeighborX="-37294">
        <dgm:presLayoutVars>
          <dgm:chPref val="3"/>
        </dgm:presLayoutVars>
      </dgm:prSet>
      <dgm:spPr/>
    </dgm:pt>
    <dgm:pt modelId="{EA9961B8-DCC4-48F9-B608-E21B0D4789AF}" type="pres">
      <dgm:prSet presAssocID="{DD802078-EF2D-4C95-969F-95F34E46D709}" presName="rootConnector" presStyleLbl="node4" presStyleIdx="9" presStyleCnt="14"/>
      <dgm:spPr/>
    </dgm:pt>
    <dgm:pt modelId="{E8D0E6ED-91F0-4DFA-B5E7-896CCCD61D7D}" type="pres">
      <dgm:prSet presAssocID="{DD802078-EF2D-4C95-969F-95F34E46D709}" presName="hierChild4" presStyleCnt="0"/>
      <dgm:spPr/>
    </dgm:pt>
    <dgm:pt modelId="{006562FD-B7DE-4882-881B-9D7D1C10FD70}" type="pres">
      <dgm:prSet presAssocID="{DD802078-EF2D-4C95-969F-95F34E46D709}" presName="hierChild5" presStyleCnt="0"/>
      <dgm:spPr/>
    </dgm:pt>
    <dgm:pt modelId="{7B6EFE26-EF08-4FD9-95C3-80363C5FB005}" type="pres">
      <dgm:prSet presAssocID="{54A0556D-CA0B-411A-87F8-7E6211EEFE9A}" presName="hierChild5" presStyleCnt="0"/>
      <dgm:spPr/>
    </dgm:pt>
    <dgm:pt modelId="{EC94E882-1404-4721-9EE9-120F9430A1DE}" type="pres">
      <dgm:prSet presAssocID="{CB2C27B3-E1A7-48CD-AB90-AB667B3005D8}" presName="hierChild5" presStyleCnt="0"/>
      <dgm:spPr/>
    </dgm:pt>
    <dgm:pt modelId="{3D9A9C76-5360-495D-B1D7-23A006611E86}" type="pres">
      <dgm:prSet presAssocID="{25ADB428-E5E7-4880-9629-75B7C6F8B4EE}" presName="Name37" presStyleLbl="parChTrans1D2" presStyleIdx="3" presStyleCnt="4"/>
      <dgm:spPr/>
    </dgm:pt>
    <dgm:pt modelId="{25313D50-F33F-47C3-869D-A1A5147A2D30}" type="pres">
      <dgm:prSet presAssocID="{E8914A49-33B6-4122-BE47-6D9C03175C5D}" presName="hierRoot2" presStyleCnt="0">
        <dgm:presLayoutVars>
          <dgm:hierBranch val="init"/>
        </dgm:presLayoutVars>
      </dgm:prSet>
      <dgm:spPr/>
    </dgm:pt>
    <dgm:pt modelId="{E529AD58-D515-4F9D-AF08-8B856A2F844D}" type="pres">
      <dgm:prSet presAssocID="{E8914A49-33B6-4122-BE47-6D9C03175C5D}" presName="rootComposite" presStyleCnt="0"/>
      <dgm:spPr/>
    </dgm:pt>
    <dgm:pt modelId="{960953FA-BCE0-4A17-A5E6-CC68EE2D762A}" type="pres">
      <dgm:prSet presAssocID="{E8914A49-33B6-4122-BE47-6D9C03175C5D}" presName="rootText" presStyleLbl="node2" presStyleIdx="3" presStyleCnt="4" custLinFactNeighborX="90831">
        <dgm:presLayoutVars>
          <dgm:chPref val="3"/>
        </dgm:presLayoutVars>
      </dgm:prSet>
      <dgm:spPr/>
    </dgm:pt>
    <dgm:pt modelId="{C822946C-5E48-48B2-95BC-37459AC0F0CE}" type="pres">
      <dgm:prSet presAssocID="{E8914A49-33B6-4122-BE47-6D9C03175C5D}" presName="rootConnector" presStyleLbl="node2" presStyleIdx="3" presStyleCnt="4"/>
      <dgm:spPr/>
    </dgm:pt>
    <dgm:pt modelId="{8BD1BF9E-8E1E-4DF6-B408-9F80B9D01C17}" type="pres">
      <dgm:prSet presAssocID="{E8914A49-33B6-4122-BE47-6D9C03175C5D}" presName="hierChild4" presStyleCnt="0"/>
      <dgm:spPr/>
    </dgm:pt>
    <dgm:pt modelId="{EE99F339-33C1-4E21-8A23-8FDF426C0EB7}" type="pres">
      <dgm:prSet presAssocID="{BDCBA09C-FB0B-430D-BF5E-01BDAA03FC71}" presName="Name37" presStyleLbl="parChTrans1D3" presStyleIdx="3" presStyleCnt="4"/>
      <dgm:spPr/>
    </dgm:pt>
    <dgm:pt modelId="{2B153C10-36EC-46B5-9C50-DC34A2001F4A}" type="pres">
      <dgm:prSet presAssocID="{41C31160-3487-4CA6-95FC-CF2AF15DF661}" presName="hierRoot2" presStyleCnt="0">
        <dgm:presLayoutVars>
          <dgm:hierBranch val="init"/>
        </dgm:presLayoutVars>
      </dgm:prSet>
      <dgm:spPr/>
    </dgm:pt>
    <dgm:pt modelId="{1B29B49D-0765-4C9C-996A-1E18424F2ECA}" type="pres">
      <dgm:prSet presAssocID="{41C31160-3487-4CA6-95FC-CF2AF15DF661}" presName="rootComposite" presStyleCnt="0"/>
      <dgm:spPr/>
    </dgm:pt>
    <dgm:pt modelId="{54634B01-39A2-4FB5-B18E-BB0ED1C51961}" type="pres">
      <dgm:prSet presAssocID="{41C31160-3487-4CA6-95FC-CF2AF15DF661}" presName="rootText" presStyleLbl="node3" presStyleIdx="3" presStyleCnt="4" custLinFactNeighborX="90831">
        <dgm:presLayoutVars>
          <dgm:chPref val="3"/>
        </dgm:presLayoutVars>
      </dgm:prSet>
      <dgm:spPr/>
    </dgm:pt>
    <dgm:pt modelId="{6A4A43C0-80B8-42AC-BAA9-D6F3EC87133C}" type="pres">
      <dgm:prSet presAssocID="{41C31160-3487-4CA6-95FC-CF2AF15DF661}" presName="rootConnector" presStyleLbl="node3" presStyleIdx="3" presStyleCnt="4"/>
      <dgm:spPr/>
    </dgm:pt>
    <dgm:pt modelId="{189A8C2D-7241-4424-B080-7D13EADA3656}" type="pres">
      <dgm:prSet presAssocID="{41C31160-3487-4CA6-95FC-CF2AF15DF661}" presName="hierChild4" presStyleCnt="0"/>
      <dgm:spPr/>
    </dgm:pt>
    <dgm:pt modelId="{3B993B16-D0F1-4C15-82E6-D77B18249861}" type="pres">
      <dgm:prSet presAssocID="{84002366-7C08-4218-9879-BF0248DB57E0}" presName="Name37" presStyleLbl="parChTrans1D4" presStyleIdx="10" presStyleCnt="14"/>
      <dgm:spPr/>
    </dgm:pt>
    <dgm:pt modelId="{7B0B5023-B5FD-46BE-B273-1858CCABBFEE}" type="pres">
      <dgm:prSet presAssocID="{10ABF1D2-A44F-48EC-8EC2-D6032AEBD05F}" presName="hierRoot2" presStyleCnt="0">
        <dgm:presLayoutVars>
          <dgm:hierBranch val="init"/>
        </dgm:presLayoutVars>
      </dgm:prSet>
      <dgm:spPr/>
    </dgm:pt>
    <dgm:pt modelId="{22897F0B-C4E7-48E2-9522-3299E7F8FA3E}" type="pres">
      <dgm:prSet presAssocID="{10ABF1D2-A44F-48EC-8EC2-D6032AEBD05F}" presName="rootComposite" presStyleCnt="0"/>
      <dgm:spPr/>
    </dgm:pt>
    <dgm:pt modelId="{B51753CD-D5A9-4AC4-8BBE-C849DED085AE}" type="pres">
      <dgm:prSet presAssocID="{10ABF1D2-A44F-48EC-8EC2-D6032AEBD05F}" presName="rootText" presStyleLbl="node4" presStyleIdx="10" presStyleCnt="14" custLinFactNeighborX="93847">
        <dgm:presLayoutVars>
          <dgm:chPref val="3"/>
        </dgm:presLayoutVars>
      </dgm:prSet>
      <dgm:spPr/>
    </dgm:pt>
    <dgm:pt modelId="{28A2AAED-7B66-4EF2-A83D-8CC67341D1DA}" type="pres">
      <dgm:prSet presAssocID="{10ABF1D2-A44F-48EC-8EC2-D6032AEBD05F}" presName="rootConnector" presStyleLbl="node4" presStyleIdx="10" presStyleCnt="14"/>
      <dgm:spPr/>
    </dgm:pt>
    <dgm:pt modelId="{5D65C7CA-E5A9-4D75-B42B-5788971BFEF1}" type="pres">
      <dgm:prSet presAssocID="{10ABF1D2-A44F-48EC-8EC2-D6032AEBD05F}" presName="hierChild4" presStyleCnt="0"/>
      <dgm:spPr/>
    </dgm:pt>
    <dgm:pt modelId="{C1FC78CF-F403-4537-87EC-EDDF113DF3FC}" type="pres">
      <dgm:prSet presAssocID="{10ABF1D2-A44F-48EC-8EC2-D6032AEBD05F}" presName="hierChild5" presStyleCnt="0"/>
      <dgm:spPr/>
    </dgm:pt>
    <dgm:pt modelId="{B285F4A4-2D6A-483C-9CD5-E652D8FB6399}" type="pres">
      <dgm:prSet presAssocID="{BE722938-8D61-4F44-8F9D-B119C6A5CFDE}" presName="Name37" presStyleLbl="parChTrans1D4" presStyleIdx="11" presStyleCnt="14"/>
      <dgm:spPr/>
    </dgm:pt>
    <dgm:pt modelId="{162FBD5B-9A83-460E-BAD9-AD7C6E1BA11E}" type="pres">
      <dgm:prSet presAssocID="{49A69785-AD7B-418A-B21B-CA2155697E66}" presName="hierRoot2" presStyleCnt="0">
        <dgm:presLayoutVars>
          <dgm:hierBranch val="init"/>
        </dgm:presLayoutVars>
      </dgm:prSet>
      <dgm:spPr/>
    </dgm:pt>
    <dgm:pt modelId="{2710300A-E399-49CC-BE1C-1AB2FAC5B083}" type="pres">
      <dgm:prSet presAssocID="{49A69785-AD7B-418A-B21B-CA2155697E66}" presName="rootComposite" presStyleCnt="0"/>
      <dgm:spPr/>
    </dgm:pt>
    <dgm:pt modelId="{F2D893D1-DC02-4427-8407-6E1786B2BA42}" type="pres">
      <dgm:prSet presAssocID="{49A69785-AD7B-418A-B21B-CA2155697E66}" presName="rootText" presStyleLbl="node4" presStyleIdx="11" presStyleCnt="14" custLinFactNeighborX="93847">
        <dgm:presLayoutVars>
          <dgm:chPref val="3"/>
        </dgm:presLayoutVars>
      </dgm:prSet>
      <dgm:spPr/>
    </dgm:pt>
    <dgm:pt modelId="{5A8944B6-3DE2-4A10-B238-68FBD4F41B99}" type="pres">
      <dgm:prSet presAssocID="{49A69785-AD7B-418A-B21B-CA2155697E66}" presName="rootConnector" presStyleLbl="node4" presStyleIdx="11" presStyleCnt="14"/>
      <dgm:spPr/>
    </dgm:pt>
    <dgm:pt modelId="{C91FDA52-DA97-467F-90FE-EE44A642A8C4}" type="pres">
      <dgm:prSet presAssocID="{49A69785-AD7B-418A-B21B-CA2155697E66}" presName="hierChild4" presStyleCnt="0"/>
      <dgm:spPr/>
    </dgm:pt>
    <dgm:pt modelId="{9CF06D74-47C0-47EE-B7D6-96E326B7426C}" type="pres">
      <dgm:prSet presAssocID="{49A69785-AD7B-418A-B21B-CA2155697E66}" presName="hierChild5" presStyleCnt="0"/>
      <dgm:spPr/>
    </dgm:pt>
    <dgm:pt modelId="{F3076DAA-0DDE-4CAE-AC59-1E5655511356}" type="pres">
      <dgm:prSet presAssocID="{8CB24E28-726E-40B8-8F17-E8E84F35822F}" presName="Name37" presStyleLbl="parChTrans1D4" presStyleIdx="12" presStyleCnt="14"/>
      <dgm:spPr/>
    </dgm:pt>
    <dgm:pt modelId="{496E0B1D-3198-4AB0-8FC8-E50180B7B7C2}" type="pres">
      <dgm:prSet presAssocID="{4653775E-58CC-4128-9E1B-3A7C937104B7}" presName="hierRoot2" presStyleCnt="0">
        <dgm:presLayoutVars>
          <dgm:hierBranch val="init"/>
        </dgm:presLayoutVars>
      </dgm:prSet>
      <dgm:spPr/>
    </dgm:pt>
    <dgm:pt modelId="{2CB88217-2FA9-4FE6-8DE2-C43291AD98DF}" type="pres">
      <dgm:prSet presAssocID="{4653775E-58CC-4128-9E1B-3A7C937104B7}" presName="rootComposite" presStyleCnt="0"/>
      <dgm:spPr/>
    </dgm:pt>
    <dgm:pt modelId="{FCE97BC5-8BED-40E2-A817-446C693BA21E}" type="pres">
      <dgm:prSet presAssocID="{4653775E-58CC-4128-9E1B-3A7C937104B7}" presName="rootText" presStyleLbl="node4" presStyleIdx="12" presStyleCnt="14" custLinFactY="-100000" custLinFactNeighborX="-39227" custLinFactNeighborY="-184466">
        <dgm:presLayoutVars>
          <dgm:chPref val="3"/>
        </dgm:presLayoutVars>
      </dgm:prSet>
      <dgm:spPr/>
    </dgm:pt>
    <dgm:pt modelId="{85634093-F006-4F3E-9540-745BEB0C1F6C}" type="pres">
      <dgm:prSet presAssocID="{4653775E-58CC-4128-9E1B-3A7C937104B7}" presName="rootConnector" presStyleLbl="node4" presStyleIdx="12" presStyleCnt="14"/>
      <dgm:spPr/>
    </dgm:pt>
    <dgm:pt modelId="{D2402D72-7822-4D79-8124-AB6BE6FD91C6}" type="pres">
      <dgm:prSet presAssocID="{4653775E-58CC-4128-9E1B-3A7C937104B7}" presName="hierChild4" presStyleCnt="0"/>
      <dgm:spPr/>
    </dgm:pt>
    <dgm:pt modelId="{D3173110-AE60-45FC-8295-DBC91221BCF3}" type="pres">
      <dgm:prSet presAssocID="{4653775E-58CC-4128-9E1B-3A7C937104B7}" presName="hierChild5" presStyleCnt="0"/>
      <dgm:spPr/>
    </dgm:pt>
    <dgm:pt modelId="{277B7318-CDCB-414A-9333-8753575E10D4}" type="pres">
      <dgm:prSet presAssocID="{4F733899-860D-4406-B557-0D21FE1DA4F5}" presName="Name37" presStyleLbl="parChTrans1D4" presStyleIdx="13" presStyleCnt="14"/>
      <dgm:spPr/>
    </dgm:pt>
    <dgm:pt modelId="{EB420E90-8563-44BB-84C5-04B35731D20E}" type="pres">
      <dgm:prSet presAssocID="{44140ECA-6702-4D13-8D64-CFF90E09C658}" presName="hierRoot2" presStyleCnt="0">
        <dgm:presLayoutVars>
          <dgm:hierBranch val="init"/>
        </dgm:presLayoutVars>
      </dgm:prSet>
      <dgm:spPr/>
    </dgm:pt>
    <dgm:pt modelId="{2045C883-590E-48D6-AC48-55A0730789E9}" type="pres">
      <dgm:prSet presAssocID="{44140ECA-6702-4D13-8D64-CFF90E09C658}" presName="rootComposite" presStyleCnt="0"/>
      <dgm:spPr/>
    </dgm:pt>
    <dgm:pt modelId="{97EFF6A3-F4AE-49CF-AB2C-753731500341}" type="pres">
      <dgm:prSet presAssocID="{44140ECA-6702-4D13-8D64-CFF90E09C658}" presName="rootText" presStyleLbl="node4" presStyleIdx="13" presStyleCnt="14" custLinFactY="-100000" custLinFactNeighborX="-39227" custLinFactNeighborY="-183187">
        <dgm:presLayoutVars>
          <dgm:chPref val="3"/>
        </dgm:presLayoutVars>
      </dgm:prSet>
      <dgm:spPr/>
    </dgm:pt>
    <dgm:pt modelId="{A3B9E8A4-EC9B-4939-98CD-2576335E5BA8}" type="pres">
      <dgm:prSet presAssocID="{44140ECA-6702-4D13-8D64-CFF90E09C658}" presName="rootConnector" presStyleLbl="node4" presStyleIdx="13" presStyleCnt="14"/>
      <dgm:spPr/>
    </dgm:pt>
    <dgm:pt modelId="{54D19407-3266-4946-9F0B-795E1F09CA31}" type="pres">
      <dgm:prSet presAssocID="{44140ECA-6702-4D13-8D64-CFF90E09C658}" presName="hierChild4" presStyleCnt="0"/>
      <dgm:spPr/>
    </dgm:pt>
    <dgm:pt modelId="{28CF1948-6D19-49FB-881F-AA3993DE89C9}" type="pres">
      <dgm:prSet presAssocID="{44140ECA-6702-4D13-8D64-CFF90E09C658}" presName="hierChild5" presStyleCnt="0"/>
      <dgm:spPr/>
    </dgm:pt>
    <dgm:pt modelId="{20B4B6F9-7E9D-4374-8410-68EEFBEDC863}" type="pres">
      <dgm:prSet presAssocID="{41C31160-3487-4CA6-95FC-CF2AF15DF661}" presName="hierChild5" presStyleCnt="0"/>
      <dgm:spPr/>
    </dgm:pt>
    <dgm:pt modelId="{31FE54D3-9F11-46D4-85B8-C20D4236EF2C}" type="pres">
      <dgm:prSet presAssocID="{E8914A49-33B6-4122-BE47-6D9C03175C5D}" presName="hierChild5" presStyleCnt="0"/>
      <dgm:spPr/>
    </dgm:pt>
    <dgm:pt modelId="{9B6EFF2A-4470-46BF-952E-B863E7B17C73}" type="pres">
      <dgm:prSet presAssocID="{F12F7636-4C9E-4C05-8850-9BDBB6081778}" presName="hierChild3" presStyleCnt="0"/>
      <dgm:spPr/>
    </dgm:pt>
  </dgm:ptLst>
  <dgm:cxnLst>
    <dgm:cxn modelId="{AF102601-BB8C-4E26-93D1-734F28BDDF4B}" srcId="{92D93E9A-BAE6-41A9-B881-928D62938C0D}" destId="{A077A8FA-401E-4911-8C0C-2A26AC075DF0}" srcOrd="1" destOrd="0" parTransId="{F8E38B0E-95AF-4B72-9376-95134A561406}" sibTransId="{96DEB9AC-CCBA-47BE-A4EC-0C144FD0C766}"/>
    <dgm:cxn modelId="{45F9A701-C0EB-48EC-9286-86BCFA313BD5}" srcId="{41C31160-3487-4CA6-95FC-CF2AF15DF661}" destId="{44140ECA-6702-4D13-8D64-CFF90E09C658}" srcOrd="3" destOrd="0" parTransId="{4F733899-860D-4406-B557-0D21FE1DA4F5}" sibTransId="{929FA220-242B-446F-8C9E-0155ED8FF12D}"/>
    <dgm:cxn modelId="{3B9D1103-7683-48FB-AA6D-D90D4CBD4BB6}" type="presOf" srcId="{A077A8FA-401E-4911-8C0C-2A26AC075DF0}" destId="{6B78F828-E263-4432-8DA1-F0367264990F}" srcOrd="0" destOrd="0" presId="urn:microsoft.com/office/officeart/2005/8/layout/orgChart1"/>
    <dgm:cxn modelId="{CE8C5403-8093-4AF3-8E09-EF5C6BDF1D97}" type="presOf" srcId="{D77A06F4-9EA4-40EA-BE27-15E2A795C884}" destId="{8D37C255-7D59-4515-8945-428ED16C2589}" srcOrd="0" destOrd="0" presId="urn:microsoft.com/office/officeart/2005/8/layout/orgChart1"/>
    <dgm:cxn modelId="{FC99A508-797D-48A4-BCF3-4052CFCE6275}" type="presOf" srcId="{C74A69FE-FA78-4CBE-8097-CA4F77FC7F22}" destId="{E7330EC3-ECFD-49A7-BEE5-4FC4CF4B9C7A}" srcOrd="1" destOrd="0" presId="urn:microsoft.com/office/officeart/2005/8/layout/orgChart1"/>
    <dgm:cxn modelId="{A4FF140B-BAD8-4ED1-86AC-BA2127E420EB}" type="presOf" srcId="{EF062719-1587-4C50-9B34-D106337ECCFD}" destId="{5D8C0512-ABF2-436C-9E85-3D8E8E8F495E}" srcOrd="0" destOrd="0" presId="urn:microsoft.com/office/officeart/2005/8/layout/orgChart1"/>
    <dgm:cxn modelId="{99C70D10-E24D-4A09-BF87-8CBC97BE2FDF}" type="presOf" srcId="{C74A69FE-FA78-4CBE-8097-CA4F77FC7F22}" destId="{EDA4AD3D-F48A-469B-9BDB-1BE6C452ABBA}" srcOrd="0" destOrd="0" presId="urn:microsoft.com/office/officeart/2005/8/layout/orgChart1"/>
    <dgm:cxn modelId="{FDA41017-44B0-486C-9FC6-D86E49CA3B75}" type="presOf" srcId="{D00BECCA-827E-4D40-B0D1-139F11C13969}" destId="{AE02CC95-A158-4B97-80F9-7E69D20E17A6}" srcOrd="0" destOrd="0" presId="urn:microsoft.com/office/officeart/2005/8/layout/orgChart1"/>
    <dgm:cxn modelId="{C8D92B18-866D-451E-BDD9-442CE7B229E8}" srcId="{F12F7636-4C9E-4C05-8850-9BDBB6081778}" destId="{C74A69FE-FA78-4CBE-8097-CA4F77FC7F22}" srcOrd="1" destOrd="0" parTransId="{6EADF023-9461-47DD-8D76-210C5D452D89}" sibTransId="{A02837B8-A92C-4888-8292-FB075F5D740A}"/>
    <dgm:cxn modelId="{4C771D19-CBA5-4D62-94BA-2D2AC89D9214}" type="presOf" srcId="{41C31160-3487-4CA6-95FC-CF2AF15DF661}" destId="{54634B01-39A2-4FB5-B18E-BB0ED1C51961}" srcOrd="0" destOrd="0" presId="urn:microsoft.com/office/officeart/2005/8/layout/orgChart1"/>
    <dgm:cxn modelId="{BE9E2E19-3F6D-4496-9B6D-57DAC4787C5B}" type="presOf" srcId="{987C0EA7-B473-4472-A0C4-C2DBAE1CE4AD}" destId="{FF880F99-EBF6-479F-92F3-9F326F208BF1}" srcOrd="0" destOrd="0" presId="urn:microsoft.com/office/officeart/2005/8/layout/orgChart1"/>
    <dgm:cxn modelId="{E889261D-7906-4D21-9611-FB104CD6652A}" type="presOf" srcId="{BE722938-8D61-4F44-8F9D-B119C6A5CFDE}" destId="{B285F4A4-2D6A-483C-9CD5-E652D8FB6399}" srcOrd="0" destOrd="0" presId="urn:microsoft.com/office/officeart/2005/8/layout/orgChart1"/>
    <dgm:cxn modelId="{38A8A51D-FC91-4036-82E8-A06931B1ED64}" type="presOf" srcId="{4F93DBAF-0E1D-48BD-AD5B-7FDD3FDC30D0}" destId="{6CD8521F-671F-4215-BE70-0D975DCCBDC1}" srcOrd="0" destOrd="0" presId="urn:microsoft.com/office/officeart/2005/8/layout/orgChart1"/>
    <dgm:cxn modelId="{BBA82E20-EE2D-4A89-B541-CE8994C11740}" srcId="{41C31160-3487-4CA6-95FC-CF2AF15DF661}" destId="{49A69785-AD7B-418A-B21B-CA2155697E66}" srcOrd="1" destOrd="0" parTransId="{BE722938-8D61-4F44-8F9D-B119C6A5CFDE}" sibTransId="{94D8DF7D-F468-415D-B9D7-29525A91F7F3}"/>
    <dgm:cxn modelId="{72104623-7BA8-487D-B28C-133AB0A13917}" type="presOf" srcId="{2E67A2FE-BB6C-4C80-9770-833976A8330C}" destId="{C68F41FD-E8AE-4CA0-B24F-BB840C370472}" srcOrd="0" destOrd="0" presId="urn:microsoft.com/office/officeart/2005/8/layout/orgChart1"/>
    <dgm:cxn modelId="{116E9B27-9F7A-4E76-8618-3311F2976060}" type="presOf" srcId="{EF062719-1587-4C50-9B34-D106337ECCFD}" destId="{672FB36A-C31C-43A8-BE07-6C8E985642BD}" srcOrd="1" destOrd="0" presId="urn:microsoft.com/office/officeart/2005/8/layout/orgChart1"/>
    <dgm:cxn modelId="{37853A29-82C4-401F-B82F-6583DD6F73CB}" srcId="{CB2C27B3-E1A7-48CD-AB90-AB667B3005D8}" destId="{54A0556D-CA0B-411A-87F8-7E6211EEFE9A}" srcOrd="0" destOrd="0" parTransId="{DB5A3971-06FC-4E4D-8E9D-A1610D37754A}" sibTransId="{745AB9C7-D0E3-4F15-83A0-6E113688DF94}"/>
    <dgm:cxn modelId="{35F2A629-FA77-4266-9E0A-D4354AA63ED0}" type="presOf" srcId="{4F733899-860D-4406-B557-0D21FE1DA4F5}" destId="{277B7318-CDCB-414A-9333-8753575E10D4}" srcOrd="0" destOrd="0" presId="urn:microsoft.com/office/officeart/2005/8/layout/orgChart1"/>
    <dgm:cxn modelId="{43A5592A-D1BA-4FFA-A393-F3A19ED4D308}" type="presOf" srcId="{7432EB22-6670-4D81-8061-374993AA1E91}" destId="{FF057B78-B844-4476-A298-51D975DBC343}" srcOrd="0" destOrd="0" presId="urn:microsoft.com/office/officeart/2005/8/layout/orgChart1"/>
    <dgm:cxn modelId="{B223492B-A1A3-4197-A39F-FA5044C7F90A}" type="presOf" srcId="{8C1D044C-7903-4D4E-ADCD-7D1D5D640C87}" destId="{805D3476-BCF2-45BE-A910-51E62599AE28}" srcOrd="0" destOrd="0" presId="urn:microsoft.com/office/officeart/2005/8/layout/orgChart1"/>
    <dgm:cxn modelId="{D8AE562B-71C6-4460-BA10-D1BE691E0977}" type="presOf" srcId="{84002366-7C08-4218-9879-BF0248DB57E0}" destId="{3B993B16-D0F1-4C15-82E6-D77B18249861}" srcOrd="0" destOrd="0" presId="urn:microsoft.com/office/officeart/2005/8/layout/orgChart1"/>
    <dgm:cxn modelId="{B453732D-5404-44A9-B334-9EEDFE10262A}" type="presOf" srcId="{C2EDD1A4-DB5B-4BB9-B111-E35E30A1C2EE}" destId="{E1AFE06C-E995-4472-AE81-122BD78505AC}" srcOrd="0" destOrd="0" presId="urn:microsoft.com/office/officeart/2005/8/layout/orgChart1"/>
    <dgm:cxn modelId="{5983422E-4758-45CC-8B72-B7E27AAA14F7}" type="presOf" srcId="{4653775E-58CC-4128-9E1B-3A7C937104B7}" destId="{85634093-F006-4F3E-9540-745BEB0C1F6C}" srcOrd="1" destOrd="0" presId="urn:microsoft.com/office/officeart/2005/8/layout/orgChart1"/>
    <dgm:cxn modelId="{9080AB2F-5830-4831-ABDE-098A5B2AA4C1}" type="presOf" srcId="{F12F7636-4C9E-4C05-8850-9BDBB6081778}" destId="{12361FA9-472C-4173-A517-75D98DF2C927}" srcOrd="0" destOrd="0" presId="urn:microsoft.com/office/officeart/2005/8/layout/orgChart1"/>
    <dgm:cxn modelId="{06070E31-25BC-4741-8638-2575456BBCE0}" srcId="{41C31160-3487-4CA6-95FC-CF2AF15DF661}" destId="{10ABF1D2-A44F-48EC-8EC2-D6032AEBD05F}" srcOrd="0" destOrd="0" parTransId="{84002366-7C08-4218-9879-BF0248DB57E0}" sibTransId="{FDC9923E-DC22-41F7-B20D-4AFFE2653AF3}"/>
    <dgm:cxn modelId="{C0380B35-44AC-47ED-B515-B6F76D8D9412}" type="presOf" srcId="{10ABF1D2-A44F-48EC-8EC2-D6032AEBD05F}" destId="{28A2AAED-7B66-4EF2-A83D-8CC67341D1DA}" srcOrd="1" destOrd="0" presId="urn:microsoft.com/office/officeart/2005/8/layout/orgChart1"/>
    <dgm:cxn modelId="{FAD06E37-8A2B-4768-B37A-0728F9C95744}" type="presOf" srcId="{2E67A2FE-BB6C-4C80-9770-833976A8330C}" destId="{405638F5-26A9-47F4-8D90-3DF24D135B23}" srcOrd="1" destOrd="0" presId="urn:microsoft.com/office/officeart/2005/8/layout/orgChart1"/>
    <dgm:cxn modelId="{C635D03A-37AA-4015-9566-1BA90AB7CA33}" type="presOf" srcId="{44140ECA-6702-4D13-8D64-CFF90E09C658}" destId="{A3B9E8A4-EC9B-4939-98CD-2576335E5BA8}" srcOrd="1" destOrd="0" presId="urn:microsoft.com/office/officeart/2005/8/layout/orgChart1"/>
    <dgm:cxn modelId="{E4F0023B-CA0A-4A95-9782-1808362CD61F}" type="presOf" srcId="{BAB0DC87-F54A-4235-A583-7C0A007576EA}" destId="{1105CB69-4D1A-4099-B962-1EC8D84FAE93}" srcOrd="0" destOrd="0" presId="urn:microsoft.com/office/officeart/2005/8/layout/orgChart1"/>
    <dgm:cxn modelId="{2DA19C40-7836-483F-BBA5-E35044FB1D3C}" srcId="{92D93E9A-BAE6-41A9-B881-928D62938C0D}" destId="{C571DFF5-AB5D-4A0B-84CC-D45DC894984F}" srcOrd="3" destOrd="0" parTransId="{3AFCA4E2-A618-4A77-BF69-82AE37F258DE}" sibTransId="{1368A215-83C2-428B-BBB0-533C6CB43E51}"/>
    <dgm:cxn modelId="{178B365B-6B79-47B8-B61F-CC0EF731D1DF}" type="presOf" srcId="{3AFCA4E2-A618-4A77-BF69-82AE37F258DE}" destId="{7E7B882B-48FA-465C-AC84-50663D615363}" srcOrd="0" destOrd="0" presId="urn:microsoft.com/office/officeart/2005/8/layout/orgChart1"/>
    <dgm:cxn modelId="{028BAD61-BF89-45F0-8648-E42082EA1968}" type="presOf" srcId="{4653775E-58CC-4128-9E1B-3A7C937104B7}" destId="{FCE97BC5-8BED-40E2-A817-446C693BA21E}" srcOrd="0" destOrd="0" presId="urn:microsoft.com/office/officeart/2005/8/layout/orgChart1"/>
    <dgm:cxn modelId="{21F9CD62-EEBC-44B9-A233-6073B1019C1D}" type="presOf" srcId="{CB2C27B3-E1A7-48CD-AB90-AB667B3005D8}" destId="{4F8E606C-BC2A-42B5-A316-A5B0EF27BA5D}" srcOrd="1" destOrd="0" presId="urn:microsoft.com/office/officeart/2005/8/layout/orgChart1"/>
    <dgm:cxn modelId="{647B3167-A7E1-4922-83E4-955B7A1785B1}" type="presOf" srcId="{1CA2C5EE-7F1F-4F2B-93F1-7470E8BC39CD}" destId="{ECAD348B-3CB5-459A-B22C-D1BB685D2AA5}" srcOrd="0" destOrd="0" presId="urn:microsoft.com/office/officeart/2005/8/layout/orgChart1"/>
    <dgm:cxn modelId="{10723968-960D-43B0-B146-99C5847E6FC5}" srcId="{54A0556D-CA0B-411A-87F8-7E6211EEFE9A}" destId="{2E67A2FE-BB6C-4C80-9770-833976A8330C}" srcOrd="0" destOrd="0" parTransId="{C2EDD1A4-DB5B-4BB9-B111-E35E30A1C2EE}" sibTransId="{80A47612-AA9F-48C1-BB7D-88BEC6BC184A}"/>
    <dgm:cxn modelId="{B5782249-FEFA-481B-9538-5008A737AD22}" srcId="{54A0556D-CA0B-411A-87F8-7E6211EEFE9A}" destId="{DD802078-EF2D-4C95-969F-95F34E46D709}" srcOrd="1" destOrd="0" parTransId="{EF5E69B8-C0AC-4FED-9579-D7BEE9F42626}" sibTransId="{C24A194C-3F7C-4A56-A91B-A857C5B3F5FA}"/>
    <dgm:cxn modelId="{AEC50B4E-9039-410A-9E6C-AD1742649B28}" srcId="{EF062719-1587-4C50-9B34-D106337ECCFD}" destId="{92D93E9A-BAE6-41A9-B881-928D62938C0D}" srcOrd="0" destOrd="0" parTransId="{8C1D044C-7903-4D4E-ADCD-7D1D5D640C87}" sibTransId="{C87677F5-364A-47D4-B599-B85BE00F2489}"/>
    <dgm:cxn modelId="{2AAF6C6F-FE96-4DBB-81CA-5712461D22BB}" srcId="{C74A69FE-FA78-4CBE-8097-CA4F77FC7F22}" destId="{9F6BDD13-C974-4650-B97D-523F92CE0BAF}" srcOrd="0" destOrd="0" parTransId="{C3AD5625-A12A-48AD-B320-ED59A2ED32C5}" sibTransId="{63BA5D68-8E61-44EF-A123-CB03B567DFF5}"/>
    <dgm:cxn modelId="{2BBA6651-0EFC-46DF-B00D-6130D97F91BE}" type="presOf" srcId="{C54DAAAE-41DA-43FC-B0E9-8F8018D00F6B}" destId="{FE62DF75-AA56-4910-8DC1-DFB0D5BA9B40}" srcOrd="0" destOrd="0" presId="urn:microsoft.com/office/officeart/2005/8/layout/orgChart1"/>
    <dgm:cxn modelId="{71323E73-5F8C-4DC9-9F62-DA1FE618EFE5}" srcId="{9F6BDD13-C974-4650-B97D-523F92CE0BAF}" destId="{61FD30A6-65EB-4106-99AB-174D8F11AAB1}" srcOrd="1" destOrd="0" parTransId="{9CC9031F-7921-4701-9B02-3C7E64349DCC}" sibTransId="{A24D7186-A841-4C73-8296-5919F7651338}"/>
    <dgm:cxn modelId="{34C4AC53-BE68-4B09-9913-4B38731B18A0}" srcId="{92D93E9A-BAE6-41A9-B881-928D62938C0D}" destId="{BAB0DC87-F54A-4235-A583-7C0A007576EA}" srcOrd="0" destOrd="0" parTransId="{1CA2C5EE-7F1F-4F2B-93F1-7470E8BC39CD}" sibTransId="{BEF8F149-D8D7-496D-AD86-6AB166EAC67D}"/>
    <dgm:cxn modelId="{70EDE973-C0C2-479F-90CA-6DD60F62B6A3}" type="presOf" srcId="{54A0556D-CA0B-411A-87F8-7E6211EEFE9A}" destId="{B35FE85B-BE48-42F9-A2C2-DC71EAED0142}" srcOrd="0" destOrd="0" presId="urn:microsoft.com/office/officeart/2005/8/layout/orgChart1"/>
    <dgm:cxn modelId="{23832975-A2C2-4B3A-9336-E594005CE64E}" type="presOf" srcId="{61FD30A6-65EB-4106-99AB-174D8F11AAB1}" destId="{AF1B943F-3FAA-44D6-AC15-0058C2DF91C4}" srcOrd="0" destOrd="0" presId="urn:microsoft.com/office/officeart/2005/8/layout/orgChart1"/>
    <dgm:cxn modelId="{91C34555-DFBA-45C1-861C-CF66D0DE5857}" srcId="{F12F7636-4C9E-4C05-8850-9BDBB6081778}" destId="{E8914A49-33B6-4122-BE47-6D9C03175C5D}" srcOrd="3" destOrd="0" parTransId="{25ADB428-E5E7-4880-9629-75B7C6F8B4EE}" sibTransId="{D7AA232A-6516-4DFE-AD83-807B9F2861A6}"/>
    <dgm:cxn modelId="{8E78F375-22AD-4269-9866-86C8E1D170CA}" type="presOf" srcId="{EF5E69B8-C0AC-4FED-9579-D7BEE9F42626}" destId="{4346FD62-D041-4913-9473-DB0588F787BB}" srcOrd="0" destOrd="0" presId="urn:microsoft.com/office/officeart/2005/8/layout/orgChart1"/>
    <dgm:cxn modelId="{CD419476-931B-4448-92C2-DB20DFC79EB5}" type="presOf" srcId="{C3AD5625-A12A-48AD-B320-ED59A2ED32C5}" destId="{1EBD3F87-891D-45BA-BBEA-91AEE160C629}" srcOrd="0" destOrd="0" presId="urn:microsoft.com/office/officeart/2005/8/layout/orgChart1"/>
    <dgm:cxn modelId="{CD046B57-C347-42FB-9916-2D6120FDD8C4}" type="presOf" srcId="{61FD30A6-65EB-4106-99AB-174D8F11AAB1}" destId="{71C2345B-DB1D-486C-B640-BA3A8C1AB30B}" srcOrd="1" destOrd="0" presId="urn:microsoft.com/office/officeart/2005/8/layout/orgChart1"/>
    <dgm:cxn modelId="{6C828C78-67F2-46B6-84A0-1291F182B8D2}" type="presOf" srcId="{CB2C27B3-E1A7-48CD-AB90-AB667B3005D8}" destId="{A4ECC2B8-DA0C-4559-9C5B-A7A2345410A7}" srcOrd="0" destOrd="0" presId="urn:microsoft.com/office/officeart/2005/8/layout/orgChart1"/>
    <dgm:cxn modelId="{1E4ABF7A-4135-4622-89BF-D0F716D58BC4}" type="presOf" srcId="{92D93E9A-BAE6-41A9-B881-928D62938C0D}" destId="{9C6CBB1D-87CB-4A59-85EE-BAB58E368F31}" srcOrd="1" destOrd="0" presId="urn:microsoft.com/office/officeart/2005/8/layout/orgChart1"/>
    <dgm:cxn modelId="{E7D8C67A-E1CB-45E7-B400-C0A425FFC187}" srcId="{F12F7636-4C9E-4C05-8850-9BDBB6081778}" destId="{CB2C27B3-E1A7-48CD-AB90-AB667B3005D8}" srcOrd="2" destOrd="0" parTransId="{D77A06F4-9EA4-40EA-BE27-15E2A795C884}" sibTransId="{6C7A2E27-9241-4F44-8E87-B24E09B9A3CF}"/>
    <dgm:cxn modelId="{3EAF997C-FECE-4DB3-9A0F-F96EB1407EDA}" type="presOf" srcId="{E8914A49-33B6-4122-BE47-6D9C03175C5D}" destId="{960953FA-BCE0-4A17-A5E6-CC68EE2D762A}" srcOrd="0" destOrd="0" presId="urn:microsoft.com/office/officeart/2005/8/layout/orgChart1"/>
    <dgm:cxn modelId="{BB2E897D-958A-42A5-A66D-40D952073837}" type="presOf" srcId="{92D93E9A-BAE6-41A9-B881-928D62938C0D}" destId="{78C134F5-5FB8-466C-8145-0859576AA18A}" srcOrd="0" destOrd="0" presId="urn:microsoft.com/office/officeart/2005/8/layout/orgChart1"/>
    <dgm:cxn modelId="{D5851F7F-336B-4CBB-9750-A2E33BF47D64}" type="presOf" srcId="{592367F7-0185-453C-B670-75DB792F4E18}" destId="{48F4F491-7B65-4FE2-8713-C5AE3BD53F90}" srcOrd="0" destOrd="0" presId="urn:microsoft.com/office/officeart/2005/8/layout/orgChart1"/>
    <dgm:cxn modelId="{0F350E80-D560-4117-A9EA-3302F72ED608}" type="presOf" srcId="{F12F7636-4C9E-4C05-8850-9BDBB6081778}" destId="{F66B100D-C19A-41D5-A8E7-7767EB93624C}" srcOrd="1" destOrd="0" presId="urn:microsoft.com/office/officeart/2005/8/layout/orgChart1"/>
    <dgm:cxn modelId="{BE486481-66F2-43BD-A540-FA65F3D8869D}" type="presOf" srcId="{A077A8FA-401E-4911-8C0C-2A26AC075DF0}" destId="{23DF4F02-CA4F-4F9C-A757-907434CD8D79}" srcOrd="1" destOrd="0" presId="urn:microsoft.com/office/officeart/2005/8/layout/orgChart1"/>
    <dgm:cxn modelId="{C3692185-224E-49AC-B240-2837793CA2AC}" type="presOf" srcId="{DB5A3971-06FC-4E4D-8E9D-A1610D37754A}" destId="{25C6D00C-5E36-4326-A038-88DDA4389134}" srcOrd="0" destOrd="0" presId="urn:microsoft.com/office/officeart/2005/8/layout/orgChart1"/>
    <dgm:cxn modelId="{BD1B208C-E0C7-4C7B-85B5-D6D814138B10}" type="presOf" srcId="{0C8DB2DC-CC4A-4E88-91A3-B4D65B6DB380}" destId="{89958BBD-D0A9-4BD9-A1DD-D37332F0AAB1}" srcOrd="0" destOrd="0" presId="urn:microsoft.com/office/officeart/2005/8/layout/orgChart1"/>
    <dgm:cxn modelId="{6C1E368D-BF41-48A9-BF89-5A3E6D02EBF9}" type="presOf" srcId="{BAB0DC87-F54A-4235-A583-7C0A007576EA}" destId="{4E84B42F-21F9-4ED2-BDAE-23FFAB1A4278}" srcOrd="1" destOrd="0" presId="urn:microsoft.com/office/officeart/2005/8/layout/orgChart1"/>
    <dgm:cxn modelId="{A9575D8F-6A65-4132-84FB-96D5FDD8A5DC}" srcId="{9F6BDD13-C974-4650-B97D-523F92CE0BAF}" destId="{8808DB25-AD40-409A-8EB5-2482EDE55597}" srcOrd="0" destOrd="0" parTransId="{4F93DBAF-0E1D-48BD-AD5B-7FDD3FDC30D0}" sibTransId="{143E0E58-0960-4603-8435-8FF0B20A0737}"/>
    <dgm:cxn modelId="{C6C06D92-082F-4F4C-8A64-9F79F1E17B7C}" srcId="{41C31160-3487-4CA6-95FC-CF2AF15DF661}" destId="{4653775E-58CC-4128-9E1B-3A7C937104B7}" srcOrd="2" destOrd="0" parTransId="{8CB24E28-726E-40B8-8F17-E8E84F35822F}" sibTransId="{6A05AA87-97C4-49C3-82DC-07B2D0976A8F}"/>
    <dgm:cxn modelId="{B742F997-2ED1-4E47-87E5-301308DCB69E}" type="presOf" srcId="{49A69785-AD7B-418A-B21B-CA2155697E66}" destId="{F2D893D1-DC02-4427-8407-6E1786B2BA42}" srcOrd="0" destOrd="0" presId="urn:microsoft.com/office/officeart/2005/8/layout/orgChart1"/>
    <dgm:cxn modelId="{E1658A98-B061-4F69-966B-97CBDFE9DA01}" type="presOf" srcId="{C01B41C6-1011-4520-8BCC-035472312F96}" destId="{22D1C2C5-B65E-41F7-8871-923750C1E2EA}" srcOrd="0" destOrd="0" presId="urn:microsoft.com/office/officeart/2005/8/layout/orgChart1"/>
    <dgm:cxn modelId="{3A96B59F-8894-44BA-8BB0-FC099B3B06C4}" type="presOf" srcId="{8808DB25-AD40-409A-8EB5-2482EDE55597}" destId="{E2E59DA4-905C-414D-878B-001DF54B894E}" srcOrd="0" destOrd="0" presId="urn:microsoft.com/office/officeart/2005/8/layout/orgChart1"/>
    <dgm:cxn modelId="{2A39A9A0-572A-41E7-9757-EC5F50EC5A9E}" type="presOf" srcId="{41C31160-3487-4CA6-95FC-CF2AF15DF661}" destId="{6A4A43C0-80B8-42AC-BAA9-D6F3EC87133C}" srcOrd="1" destOrd="0" presId="urn:microsoft.com/office/officeart/2005/8/layout/orgChart1"/>
    <dgm:cxn modelId="{C4CDE6A8-CEC2-4A3A-B483-0722A1C6D9C9}" srcId="{92D93E9A-BAE6-41A9-B881-928D62938C0D}" destId="{D00BECCA-827E-4D40-B0D1-139F11C13969}" srcOrd="4" destOrd="0" parTransId="{0C8DB2DC-CC4A-4E88-91A3-B4D65B6DB380}" sibTransId="{F6B65556-BB92-4A5C-AAA3-F182B8344C9B}"/>
    <dgm:cxn modelId="{6F8CE6AE-CED8-498F-8D80-FF433819688F}" type="presOf" srcId="{C54DAAAE-41DA-43FC-B0E9-8F8018D00F6B}" destId="{CCE6D89A-80EF-456B-8F4E-CDC438AFEEA9}" srcOrd="1" destOrd="0" presId="urn:microsoft.com/office/officeart/2005/8/layout/orgChart1"/>
    <dgm:cxn modelId="{D70653AF-BDB3-4904-BE04-ECF5ED2C30A7}" srcId="{987C0EA7-B473-4472-A0C4-C2DBAE1CE4AD}" destId="{F12F7636-4C9E-4C05-8850-9BDBB6081778}" srcOrd="0" destOrd="0" parTransId="{A7CA339C-2492-4CDC-A499-467DACCF0AA6}" sibTransId="{A9BFFE9C-400D-4965-9529-466DA4051293}"/>
    <dgm:cxn modelId="{99A925B3-C5F7-48F7-AE97-1F9A8B304D6D}" type="presOf" srcId="{25ADB428-E5E7-4880-9629-75B7C6F8B4EE}" destId="{3D9A9C76-5360-495D-B1D7-23A006611E86}" srcOrd="0" destOrd="0" presId="urn:microsoft.com/office/officeart/2005/8/layout/orgChart1"/>
    <dgm:cxn modelId="{3B75EBB3-E249-4E27-8D1B-F9CBFB9680E4}" type="presOf" srcId="{6EADF023-9461-47DD-8D76-210C5D452D89}" destId="{2A77D000-C0F1-4280-AF39-A568FF74F6D7}" srcOrd="0" destOrd="0" presId="urn:microsoft.com/office/officeart/2005/8/layout/orgChart1"/>
    <dgm:cxn modelId="{A9F377B7-DA0B-4859-8ED7-8FFF5AE36A50}" type="presOf" srcId="{D00BECCA-827E-4D40-B0D1-139F11C13969}" destId="{A8E74DA3-880D-49FE-B160-E7AEE87A0209}" srcOrd="1" destOrd="0" presId="urn:microsoft.com/office/officeart/2005/8/layout/orgChart1"/>
    <dgm:cxn modelId="{4F9D93B9-A6C1-4E3F-9FD3-4FD5A578B06D}" type="presOf" srcId="{C571DFF5-AB5D-4A0B-84CC-D45DC894984F}" destId="{918FFB45-1E9C-4024-B36F-FC4782BE77AC}" srcOrd="1" destOrd="0" presId="urn:microsoft.com/office/officeart/2005/8/layout/orgChart1"/>
    <dgm:cxn modelId="{2969B2BE-018A-4FCE-8CE4-02F98CAB35F6}" type="presOf" srcId="{C571DFF5-AB5D-4A0B-84CC-D45DC894984F}" destId="{9F8438E2-6B61-4BF9-8B8D-318242BD2442}" srcOrd="0" destOrd="0" presId="urn:microsoft.com/office/officeart/2005/8/layout/orgChart1"/>
    <dgm:cxn modelId="{0861BEBF-9B26-4C7F-AF89-BA4017F004AE}" srcId="{F12F7636-4C9E-4C05-8850-9BDBB6081778}" destId="{EF062719-1587-4C50-9B34-D106337ECCFD}" srcOrd="0" destOrd="0" parTransId="{9EDAA0F7-C61F-46E9-A37A-5D66B20E551C}" sibTransId="{E793828D-52CD-4677-B40E-612D487DDF82}"/>
    <dgm:cxn modelId="{6BC4FDC0-5F18-4E73-98C1-0EA57F285C29}" type="presOf" srcId="{8808DB25-AD40-409A-8EB5-2482EDE55597}" destId="{1AD6CB7C-168E-420F-A612-6246AA6BAE90}" srcOrd="1" destOrd="0" presId="urn:microsoft.com/office/officeart/2005/8/layout/orgChart1"/>
    <dgm:cxn modelId="{6820F2C1-2255-4ADA-B1E1-AF1452CB27EA}" type="presOf" srcId="{7432EB22-6670-4D81-8061-374993AA1E91}" destId="{9892BE5B-6A3E-4523-9F31-CACB8CA7A446}" srcOrd="1" destOrd="0" presId="urn:microsoft.com/office/officeart/2005/8/layout/orgChart1"/>
    <dgm:cxn modelId="{3F995DC5-01BB-47E5-8FF7-E80E38CC4863}" type="presOf" srcId="{DD802078-EF2D-4C95-969F-95F34E46D709}" destId="{EA9961B8-DCC4-48F9-B608-E21B0D4789AF}" srcOrd="1" destOrd="0" presId="urn:microsoft.com/office/officeart/2005/8/layout/orgChart1"/>
    <dgm:cxn modelId="{5240D2C8-2778-4E66-87C8-AC99D1244F87}" srcId="{92D93E9A-BAE6-41A9-B881-928D62938C0D}" destId="{7432EB22-6670-4D81-8061-374993AA1E91}" srcOrd="5" destOrd="0" parTransId="{C01B41C6-1011-4520-8BCC-035472312F96}" sibTransId="{41F8DC2C-E5C5-4278-92D0-48DDA99B843D}"/>
    <dgm:cxn modelId="{C88B6BC9-B0EF-49E6-AFD0-E97D6635D113}" type="presOf" srcId="{E8914A49-33B6-4122-BE47-6D9C03175C5D}" destId="{C822946C-5E48-48B2-95BC-37459AC0F0CE}" srcOrd="1" destOrd="0" presId="urn:microsoft.com/office/officeart/2005/8/layout/orgChart1"/>
    <dgm:cxn modelId="{A2ADABC9-8C07-4672-866E-6A08324110A9}" type="presOf" srcId="{DD802078-EF2D-4C95-969F-95F34E46D709}" destId="{BA944A6A-CCF3-4EF2-9BAC-C4A802F146CD}" srcOrd="0" destOrd="0" presId="urn:microsoft.com/office/officeart/2005/8/layout/orgChart1"/>
    <dgm:cxn modelId="{78EF97CA-B030-4FCD-9275-C36B16894955}" type="presOf" srcId="{44140ECA-6702-4D13-8D64-CFF90E09C658}" destId="{97EFF6A3-F4AE-49CF-AB2C-753731500341}" srcOrd="0" destOrd="0" presId="urn:microsoft.com/office/officeart/2005/8/layout/orgChart1"/>
    <dgm:cxn modelId="{980302CC-8AFF-4651-8EC9-E770F90B489B}" type="presOf" srcId="{10ABF1D2-A44F-48EC-8EC2-D6032AEBD05F}" destId="{B51753CD-D5A9-4AC4-8BBE-C849DED085AE}" srcOrd="0" destOrd="0" presId="urn:microsoft.com/office/officeart/2005/8/layout/orgChart1"/>
    <dgm:cxn modelId="{366CB1CC-708A-46EB-B4C6-C02D37D5C3EA}" type="presOf" srcId="{BDCBA09C-FB0B-430D-BF5E-01BDAA03FC71}" destId="{EE99F339-33C1-4E21-8A23-8FDF426C0EB7}" srcOrd="0" destOrd="0" presId="urn:microsoft.com/office/officeart/2005/8/layout/orgChart1"/>
    <dgm:cxn modelId="{E8EDBBCC-DA94-4D65-8469-7BE31944EC5A}" type="presOf" srcId="{54A0556D-CA0B-411A-87F8-7E6211EEFE9A}" destId="{8CE6DA06-BDAA-42BA-87EE-C3E3445DD6CE}" srcOrd="1" destOrd="0" presId="urn:microsoft.com/office/officeart/2005/8/layout/orgChart1"/>
    <dgm:cxn modelId="{11F098CD-2727-490E-BC8D-87EAF4BB3898}" type="presOf" srcId="{49A69785-AD7B-418A-B21B-CA2155697E66}" destId="{5A8944B6-3DE2-4A10-B238-68FBD4F41B99}" srcOrd="1" destOrd="0" presId="urn:microsoft.com/office/officeart/2005/8/layout/orgChart1"/>
    <dgm:cxn modelId="{712B13D8-F354-40C4-A476-45EC062A062C}" type="presOf" srcId="{9EDAA0F7-C61F-46E9-A37A-5D66B20E551C}" destId="{015C3E92-B57A-419A-9432-2B3A27F5D4B6}" srcOrd="0" destOrd="0" presId="urn:microsoft.com/office/officeart/2005/8/layout/orgChart1"/>
    <dgm:cxn modelId="{496647E1-A2C4-4C6C-9775-21D09285E49C}" srcId="{E8914A49-33B6-4122-BE47-6D9C03175C5D}" destId="{41C31160-3487-4CA6-95FC-CF2AF15DF661}" srcOrd="0" destOrd="0" parTransId="{BDCBA09C-FB0B-430D-BF5E-01BDAA03FC71}" sibTransId="{922080CB-2965-4E37-81EB-563C6B86F549}"/>
    <dgm:cxn modelId="{4A8532E6-4E74-4BE3-A01A-3E9347331F8A}" type="presOf" srcId="{9F6BDD13-C974-4650-B97D-523F92CE0BAF}" destId="{88E71916-D507-4520-8DAA-C4781FF2A2B1}" srcOrd="1" destOrd="0" presId="urn:microsoft.com/office/officeart/2005/8/layout/orgChart1"/>
    <dgm:cxn modelId="{086425E8-27BF-44FD-A235-89C6C7BAE224}" srcId="{92D93E9A-BAE6-41A9-B881-928D62938C0D}" destId="{C54DAAAE-41DA-43FC-B0E9-8F8018D00F6B}" srcOrd="2" destOrd="0" parTransId="{592367F7-0185-453C-B670-75DB792F4E18}" sibTransId="{87BC0AC0-CEA0-4990-99B0-7E97C8DF15DD}"/>
    <dgm:cxn modelId="{1D1600EE-5D42-4CF4-893B-C994B0EB9BE7}" type="presOf" srcId="{F8E38B0E-95AF-4B72-9376-95134A561406}" destId="{845EA4F8-DDD3-4D94-8BBD-1C33E66A6EF1}" srcOrd="0" destOrd="0" presId="urn:microsoft.com/office/officeart/2005/8/layout/orgChart1"/>
    <dgm:cxn modelId="{1FBF76F8-BF99-4BBD-BC6A-774C89A59BD1}" type="presOf" srcId="{9CC9031F-7921-4701-9B02-3C7E64349DCC}" destId="{95B55D42-35F4-4775-96B1-76992ADF8029}" srcOrd="0" destOrd="0" presId="urn:microsoft.com/office/officeart/2005/8/layout/orgChart1"/>
    <dgm:cxn modelId="{F9FA23FB-3B1B-444C-8CF4-089AC7E01F6B}" type="presOf" srcId="{9F6BDD13-C974-4650-B97D-523F92CE0BAF}" destId="{D19E5B8B-002D-4093-BD28-B38F56B6EB43}" srcOrd="0" destOrd="0" presId="urn:microsoft.com/office/officeart/2005/8/layout/orgChart1"/>
    <dgm:cxn modelId="{4204CEFB-D89C-4E53-A5E2-3ACCBB353B7A}" type="presOf" srcId="{8CB24E28-726E-40B8-8F17-E8E84F35822F}" destId="{F3076DAA-0DDE-4CAE-AC59-1E5655511356}" srcOrd="0" destOrd="0" presId="urn:microsoft.com/office/officeart/2005/8/layout/orgChart1"/>
    <dgm:cxn modelId="{1002DDF5-26D6-4CBE-BB85-03F43487EDBC}" type="presParOf" srcId="{FF880F99-EBF6-479F-92F3-9F326F208BF1}" destId="{B5180D0E-B451-4874-A804-BBAE484F7672}" srcOrd="0" destOrd="0" presId="urn:microsoft.com/office/officeart/2005/8/layout/orgChart1"/>
    <dgm:cxn modelId="{4AB5A9F2-925A-4AA2-A3CC-82F7BC73A008}" type="presParOf" srcId="{B5180D0E-B451-4874-A804-BBAE484F7672}" destId="{20BEF74F-8029-4B19-82EB-B171AFF2885B}" srcOrd="0" destOrd="0" presId="urn:microsoft.com/office/officeart/2005/8/layout/orgChart1"/>
    <dgm:cxn modelId="{46FF29CE-DC78-4692-AB6D-392C94392D16}" type="presParOf" srcId="{20BEF74F-8029-4B19-82EB-B171AFF2885B}" destId="{12361FA9-472C-4173-A517-75D98DF2C927}" srcOrd="0" destOrd="0" presId="urn:microsoft.com/office/officeart/2005/8/layout/orgChart1"/>
    <dgm:cxn modelId="{425E1B9D-73C2-40FF-A521-0B363FA36F16}" type="presParOf" srcId="{20BEF74F-8029-4B19-82EB-B171AFF2885B}" destId="{F66B100D-C19A-41D5-A8E7-7767EB93624C}" srcOrd="1" destOrd="0" presId="urn:microsoft.com/office/officeart/2005/8/layout/orgChart1"/>
    <dgm:cxn modelId="{1563D32D-7527-4FB7-8C82-311C4C536B0A}" type="presParOf" srcId="{B5180D0E-B451-4874-A804-BBAE484F7672}" destId="{E44335BA-0F4F-438D-B81A-86961DB68570}" srcOrd="1" destOrd="0" presId="urn:microsoft.com/office/officeart/2005/8/layout/orgChart1"/>
    <dgm:cxn modelId="{E9494957-3FC5-4414-9227-446D74228230}" type="presParOf" srcId="{E44335BA-0F4F-438D-B81A-86961DB68570}" destId="{015C3E92-B57A-419A-9432-2B3A27F5D4B6}" srcOrd="0" destOrd="0" presId="urn:microsoft.com/office/officeart/2005/8/layout/orgChart1"/>
    <dgm:cxn modelId="{D92EEDCD-58F1-4E3E-A7FA-38DF15B3DCFB}" type="presParOf" srcId="{E44335BA-0F4F-438D-B81A-86961DB68570}" destId="{FAD5748A-93E5-4C66-8AF3-016576F5F95A}" srcOrd="1" destOrd="0" presId="urn:microsoft.com/office/officeart/2005/8/layout/orgChart1"/>
    <dgm:cxn modelId="{8BD15D2D-61D9-40FC-B2DA-DB2D4A2A4112}" type="presParOf" srcId="{FAD5748A-93E5-4C66-8AF3-016576F5F95A}" destId="{D405234E-B1B7-463B-823F-6439AA63DAB1}" srcOrd="0" destOrd="0" presId="urn:microsoft.com/office/officeart/2005/8/layout/orgChart1"/>
    <dgm:cxn modelId="{37D8C3C7-DD32-4EA5-8EB6-B427D95A9236}" type="presParOf" srcId="{D405234E-B1B7-463B-823F-6439AA63DAB1}" destId="{5D8C0512-ABF2-436C-9E85-3D8E8E8F495E}" srcOrd="0" destOrd="0" presId="urn:microsoft.com/office/officeart/2005/8/layout/orgChart1"/>
    <dgm:cxn modelId="{AE04CB07-0170-44BA-AE50-55391D32E43E}" type="presParOf" srcId="{D405234E-B1B7-463B-823F-6439AA63DAB1}" destId="{672FB36A-C31C-43A8-BE07-6C8E985642BD}" srcOrd="1" destOrd="0" presId="urn:microsoft.com/office/officeart/2005/8/layout/orgChart1"/>
    <dgm:cxn modelId="{212C7B31-10C4-4130-8E94-700C6C0584FC}" type="presParOf" srcId="{FAD5748A-93E5-4C66-8AF3-016576F5F95A}" destId="{CF87FF04-5F3F-4AE5-8EB9-34B584C0C3A3}" srcOrd="1" destOrd="0" presId="urn:microsoft.com/office/officeart/2005/8/layout/orgChart1"/>
    <dgm:cxn modelId="{992D5BD4-D55F-4A52-BA19-1721D512A826}" type="presParOf" srcId="{CF87FF04-5F3F-4AE5-8EB9-34B584C0C3A3}" destId="{805D3476-BCF2-45BE-A910-51E62599AE28}" srcOrd="0" destOrd="0" presId="urn:microsoft.com/office/officeart/2005/8/layout/orgChart1"/>
    <dgm:cxn modelId="{0262C8F3-00A1-4B47-AF79-6C108A268534}" type="presParOf" srcId="{CF87FF04-5F3F-4AE5-8EB9-34B584C0C3A3}" destId="{FE2CE987-EB07-489A-98C8-B8A8EA4B73D1}" srcOrd="1" destOrd="0" presId="urn:microsoft.com/office/officeart/2005/8/layout/orgChart1"/>
    <dgm:cxn modelId="{E25CA18C-137D-4489-AF64-D9D3CD956828}" type="presParOf" srcId="{FE2CE987-EB07-489A-98C8-B8A8EA4B73D1}" destId="{F72896BC-DB1A-4BB7-8341-D7E2E6D3AD2F}" srcOrd="0" destOrd="0" presId="urn:microsoft.com/office/officeart/2005/8/layout/orgChart1"/>
    <dgm:cxn modelId="{088C2827-C54C-4E77-A99B-BCA53C40C1C1}" type="presParOf" srcId="{F72896BC-DB1A-4BB7-8341-D7E2E6D3AD2F}" destId="{78C134F5-5FB8-466C-8145-0859576AA18A}" srcOrd="0" destOrd="0" presId="urn:microsoft.com/office/officeart/2005/8/layout/orgChart1"/>
    <dgm:cxn modelId="{CC058594-BEF5-4ED2-BDA5-37B7648A746F}" type="presParOf" srcId="{F72896BC-DB1A-4BB7-8341-D7E2E6D3AD2F}" destId="{9C6CBB1D-87CB-4A59-85EE-BAB58E368F31}" srcOrd="1" destOrd="0" presId="urn:microsoft.com/office/officeart/2005/8/layout/orgChart1"/>
    <dgm:cxn modelId="{BECAAD95-8809-4310-A104-83CCF571768A}" type="presParOf" srcId="{FE2CE987-EB07-489A-98C8-B8A8EA4B73D1}" destId="{0473C617-B2B9-49DD-BF44-AFD317A195AA}" srcOrd="1" destOrd="0" presId="urn:microsoft.com/office/officeart/2005/8/layout/orgChart1"/>
    <dgm:cxn modelId="{5D1F6D4D-D4BA-405A-99CE-A0D06AF18F27}" type="presParOf" srcId="{0473C617-B2B9-49DD-BF44-AFD317A195AA}" destId="{ECAD348B-3CB5-459A-B22C-D1BB685D2AA5}" srcOrd="0" destOrd="0" presId="urn:microsoft.com/office/officeart/2005/8/layout/orgChart1"/>
    <dgm:cxn modelId="{F2C7576E-FCE9-4103-B78E-7F462F85F9CD}" type="presParOf" srcId="{0473C617-B2B9-49DD-BF44-AFD317A195AA}" destId="{2EFC08AC-7D4D-4AD2-9262-055ECA511470}" srcOrd="1" destOrd="0" presId="urn:microsoft.com/office/officeart/2005/8/layout/orgChart1"/>
    <dgm:cxn modelId="{64D2D823-D25F-4741-A160-458EB228B56B}" type="presParOf" srcId="{2EFC08AC-7D4D-4AD2-9262-055ECA511470}" destId="{736AB0E5-EDD7-47A0-801B-C91A01D4F826}" srcOrd="0" destOrd="0" presId="urn:microsoft.com/office/officeart/2005/8/layout/orgChart1"/>
    <dgm:cxn modelId="{74ED3322-D963-4D32-B63A-27FD461589D9}" type="presParOf" srcId="{736AB0E5-EDD7-47A0-801B-C91A01D4F826}" destId="{1105CB69-4D1A-4099-B962-1EC8D84FAE93}" srcOrd="0" destOrd="0" presId="urn:microsoft.com/office/officeart/2005/8/layout/orgChart1"/>
    <dgm:cxn modelId="{C462C8D9-B9C0-4467-A360-4FF93C5C9D08}" type="presParOf" srcId="{736AB0E5-EDD7-47A0-801B-C91A01D4F826}" destId="{4E84B42F-21F9-4ED2-BDAE-23FFAB1A4278}" srcOrd="1" destOrd="0" presId="urn:microsoft.com/office/officeart/2005/8/layout/orgChart1"/>
    <dgm:cxn modelId="{4D8FD053-1781-4E29-A546-75DA428F374A}" type="presParOf" srcId="{2EFC08AC-7D4D-4AD2-9262-055ECA511470}" destId="{45C2BB24-F518-4FE1-BC8D-7DEB4569016B}" srcOrd="1" destOrd="0" presId="urn:microsoft.com/office/officeart/2005/8/layout/orgChart1"/>
    <dgm:cxn modelId="{BB7AF9E3-CC64-4D65-9F84-8910F879C5E1}" type="presParOf" srcId="{2EFC08AC-7D4D-4AD2-9262-055ECA511470}" destId="{4C7DF791-D9D5-47F6-A254-3C205C1F549F}" srcOrd="2" destOrd="0" presId="urn:microsoft.com/office/officeart/2005/8/layout/orgChart1"/>
    <dgm:cxn modelId="{E72254D7-E543-4D94-A6E1-1DA33C1F7E56}" type="presParOf" srcId="{0473C617-B2B9-49DD-BF44-AFD317A195AA}" destId="{845EA4F8-DDD3-4D94-8BBD-1C33E66A6EF1}" srcOrd="2" destOrd="0" presId="urn:microsoft.com/office/officeart/2005/8/layout/orgChart1"/>
    <dgm:cxn modelId="{FB803478-534C-48A9-A136-C26D95E710D8}" type="presParOf" srcId="{0473C617-B2B9-49DD-BF44-AFD317A195AA}" destId="{E28DF14C-5D2F-42AF-A133-7054692D93A0}" srcOrd="3" destOrd="0" presId="urn:microsoft.com/office/officeart/2005/8/layout/orgChart1"/>
    <dgm:cxn modelId="{5CD52D26-A809-43AA-ABBA-8F1946EFE2CA}" type="presParOf" srcId="{E28DF14C-5D2F-42AF-A133-7054692D93A0}" destId="{9CCCF15B-CC78-4D7F-A2FB-FA225EA1608A}" srcOrd="0" destOrd="0" presId="urn:microsoft.com/office/officeart/2005/8/layout/orgChart1"/>
    <dgm:cxn modelId="{34AECEB3-22FE-4D13-9D8C-D2333E03DBE6}" type="presParOf" srcId="{9CCCF15B-CC78-4D7F-A2FB-FA225EA1608A}" destId="{6B78F828-E263-4432-8DA1-F0367264990F}" srcOrd="0" destOrd="0" presId="urn:microsoft.com/office/officeart/2005/8/layout/orgChart1"/>
    <dgm:cxn modelId="{929538AF-E3D7-48B1-9F4B-DEAED34E7D8A}" type="presParOf" srcId="{9CCCF15B-CC78-4D7F-A2FB-FA225EA1608A}" destId="{23DF4F02-CA4F-4F9C-A757-907434CD8D79}" srcOrd="1" destOrd="0" presId="urn:microsoft.com/office/officeart/2005/8/layout/orgChart1"/>
    <dgm:cxn modelId="{8D1FC051-6805-40F3-B3F3-4E24B3D6A994}" type="presParOf" srcId="{E28DF14C-5D2F-42AF-A133-7054692D93A0}" destId="{DAACEDCD-2DE0-40DA-989C-CA5CB50CCC15}" srcOrd="1" destOrd="0" presId="urn:microsoft.com/office/officeart/2005/8/layout/orgChart1"/>
    <dgm:cxn modelId="{C5143CC2-D45A-4684-B6F6-221940036F6F}" type="presParOf" srcId="{E28DF14C-5D2F-42AF-A133-7054692D93A0}" destId="{4053F2BD-93B2-48E8-AC5C-67A0E364C288}" srcOrd="2" destOrd="0" presId="urn:microsoft.com/office/officeart/2005/8/layout/orgChart1"/>
    <dgm:cxn modelId="{71DC4141-278A-4152-8BD1-F295DEA781E0}" type="presParOf" srcId="{0473C617-B2B9-49DD-BF44-AFD317A195AA}" destId="{48F4F491-7B65-4FE2-8713-C5AE3BD53F90}" srcOrd="4" destOrd="0" presId="urn:microsoft.com/office/officeart/2005/8/layout/orgChart1"/>
    <dgm:cxn modelId="{8DEE0AF6-1A1D-49BF-A305-297105E7AA51}" type="presParOf" srcId="{0473C617-B2B9-49DD-BF44-AFD317A195AA}" destId="{641B7677-3304-424E-9E2A-6416B9E006DA}" srcOrd="5" destOrd="0" presId="urn:microsoft.com/office/officeart/2005/8/layout/orgChart1"/>
    <dgm:cxn modelId="{9CCDB19B-BFA0-4362-93A0-07EDFF07D973}" type="presParOf" srcId="{641B7677-3304-424E-9E2A-6416B9E006DA}" destId="{5B909C8B-39B5-4564-820A-B6FEEC45A82F}" srcOrd="0" destOrd="0" presId="urn:microsoft.com/office/officeart/2005/8/layout/orgChart1"/>
    <dgm:cxn modelId="{233F6425-D03F-4187-8CE8-2AF203EAC213}" type="presParOf" srcId="{5B909C8B-39B5-4564-820A-B6FEEC45A82F}" destId="{FE62DF75-AA56-4910-8DC1-DFB0D5BA9B40}" srcOrd="0" destOrd="0" presId="urn:microsoft.com/office/officeart/2005/8/layout/orgChart1"/>
    <dgm:cxn modelId="{8C17CACE-5E38-481E-A06B-594247542007}" type="presParOf" srcId="{5B909C8B-39B5-4564-820A-B6FEEC45A82F}" destId="{CCE6D89A-80EF-456B-8F4E-CDC438AFEEA9}" srcOrd="1" destOrd="0" presId="urn:microsoft.com/office/officeart/2005/8/layout/orgChart1"/>
    <dgm:cxn modelId="{3043BFA8-06BE-459E-9001-6B6B5518B7BE}" type="presParOf" srcId="{641B7677-3304-424E-9E2A-6416B9E006DA}" destId="{110B783A-549D-44E6-B98F-7FE0CA755481}" srcOrd="1" destOrd="0" presId="urn:microsoft.com/office/officeart/2005/8/layout/orgChart1"/>
    <dgm:cxn modelId="{0C46D00A-8E19-4973-8524-FE49FF26B96C}" type="presParOf" srcId="{641B7677-3304-424E-9E2A-6416B9E006DA}" destId="{AF3C46E9-DFBD-4B67-BABA-F5EF95900022}" srcOrd="2" destOrd="0" presId="urn:microsoft.com/office/officeart/2005/8/layout/orgChart1"/>
    <dgm:cxn modelId="{E3A7789D-9D6E-454F-A31A-782DA8729969}" type="presParOf" srcId="{0473C617-B2B9-49DD-BF44-AFD317A195AA}" destId="{7E7B882B-48FA-465C-AC84-50663D615363}" srcOrd="6" destOrd="0" presId="urn:microsoft.com/office/officeart/2005/8/layout/orgChart1"/>
    <dgm:cxn modelId="{015F6C28-39EC-4875-AB09-3EA502664AC6}" type="presParOf" srcId="{0473C617-B2B9-49DD-BF44-AFD317A195AA}" destId="{13200F78-C36A-42F1-8F41-D14ECCF39C27}" srcOrd="7" destOrd="0" presId="urn:microsoft.com/office/officeart/2005/8/layout/orgChart1"/>
    <dgm:cxn modelId="{AEF3F1F7-D09F-4272-AB05-E936090FB043}" type="presParOf" srcId="{13200F78-C36A-42F1-8F41-D14ECCF39C27}" destId="{A3592B69-E84E-4194-9B4D-D805D7C81391}" srcOrd="0" destOrd="0" presId="urn:microsoft.com/office/officeart/2005/8/layout/orgChart1"/>
    <dgm:cxn modelId="{CF5EEE77-5E63-422A-BDCB-C146B77E489B}" type="presParOf" srcId="{A3592B69-E84E-4194-9B4D-D805D7C81391}" destId="{9F8438E2-6B61-4BF9-8B8D-318242BD2442}" srcOrd="0" destOrd="0" presId="urn:microsoft.com/office/officeart/2005/8/layout/orgChart1"/>
    <dgm:cxn modelId="{40175B91-5E56-447C-A0AB-A3150D159675}" type="presParOf" srcId="{A3592B69-E84E-4194-9B4D-D805D7C81391}" destId="{918FFB45-1E9C-4024-B36F-FC4782BE77AC}" srcOrd="1" destOrd="0" presId="urn:microsoft.com/office/officeart/2005/8/layout/orgChart1"/>
    <dgm:cxn modelId="{EE8A55A9-5A2C-48D4-ADC7-8088613F79E1}" type="presParOf" srcId="{13200F78-C36A-42F1-8F41-D14ECCF39C27}" destId="{E10C868B-9A13-414D-A9BE-17BC89F248EF}" srcOrd="1" destOrd="0" presId="urn:microsoft.com/office/officeart/2005/8/layout/orgChart1"/>
    <dgm:cxn modelId="{0F4EE3E0-7AA6-4B0F-AE23-B2CF4A3A5580}" type="presParOf" srcId="{13200F78-C36A-42F1-8F41-D14ECCF39C27}" destId="{44F7AAFF-5DC9-43A6-B09E-17837607627A}" srcOrd="2" destOrd="0" presId="urn:microsoft.com/office/officeart/2005/8/layout/orgChart1"/>
    <dgm:cxn modelId="{1317FEFA-C836-48B2-B10E-B5A1FD55710C}" type="presParOf" srcId="{0473C617-B2B9-49DD-BF44-AFD317A195AA}" destId="{89958BBD-D0A9-4BD9-A1DD-D37332F0AAB1}" srcOrd="8" destOrd="0" presId="urn:microsoft.com/office/officeart/2005/8/layout/orgChart1"/>
    <dgm:cxn modelId="{55B08E0F-18D3-49B5-8AB0-64748DFDFB2E}" type="presParOf" srcId="{0473C617-B2B9-49DD-BF44-AFD317A195AA}" destId="{2C96C1EA-8BB0-418F-B1FE-701B530B7764}" srcOrd="9" destOrd="0" presId="urn:microsoft.com/office/officeart/2005/8/layout/orgChart1"/>
    <dgm:cxn modelId="{363F0A6E-83C7-467C-80B4-611D0E98EDE3}" type="presParOf" srcId="{2C96C1EA-8BB0-418F-B1FE-701B530B7764}" destId="{D383BBE4-6BF6-4F6D-A88B-648E26E26C9E}" srcOrd="0" destOrd="0" presId="urn:microsoft.com/office/officeart/2005/8/layout/orgChart1"/>
    <dgm:cxn modelId="{54DF8364-3D95-40A8-AB00-A6E10A9D7C0E}" type="presParOf" srcId="{D383BBE4-6BF6-4F6D-A88B-648E26E26C9E}" destId="{AE02CC95-A158-4B97-80F9-7E69D20E17A6}" srcOrd="0" destOrd="0" presId="urn:microsoft.com/office/officeart/2005/8/layout/orgChart1"/>
    <dgm:cxn modelId="{6729799A-3F37-404C-B484-2CF37E7D3BF4}" type="presParOf" srcId="{D383BBE4-6BF6-4F6D-A88B-648E26E26C9E}" destId="{A8E74DA3-880D-49FE-B160-E7AEE87A0209}" srcOrd="1" destOrd="0" presId="urn:microsoft.com/office/officeart/2005/8/layout/orgChart1"/>
    <dgm:cxn modelId="{D39D62EE-D2EC-4AE2-8916-1A7CC91B910F}" type="presParOf" srcId="{2C96C1EA-8BB0-418F-B1FE-701B530B7764}" destId="{E2F9B1CE-040D-405A-8DA8-AD7430C4AEB3}" srcOrd="1" destOrd="0" presId="urn:microsoft.com/office/officeart/2005/8/layout/orgChart1"/>
    <dgm:cxn modelId="{0B2DA4B0-23DF-4C88-A5A4-4DB579E1C954}" type="presParOf" srcId="{2C96C1EA-8BB0-418F-B1FE-701B530B7764}" destId="{30A61F86-B51D-4843-B9A1-DDB646A62596}" srcOrd="2" destOrd="0" presId="urn:microsoft.com/office/officeart/2005/8/layout/orgChart1"/>
    <dgm:cxn modelId="{4C5C8B76-4E0F-4C3B-94D4-535681A8084D}" type="presParOf" srcId="{0473C617-B2B9-49DD-BF44-AFD317A195AA}" destId="{22D1C2C5-B65E-41F7-8871-923750C1E2EA}" srcOrd="10" destOrd="0" presId="urn:microsoft.com/office/officeart/2005/8/layout/orgChart1"/>
    <dgm:cxn modelId="{A2E1E541-D1E7-408D-8111-EE1AC0C006AC}" type="presParOf" srcId="{0473C617-B2B9-49DD-BF44-AFD317A195AA}" destId="{357C8A13-C7B1-4823-A1DD-F2340D38E978}" srcOrd="11" destOrd="0" presId="urn:microsoft.com/office/officeart/2005/8/layout/orgChart1"/>
    <dgm:cxn modelId="{E173F389-96F6-4B22-81C1-3C3C810181E5}" type="presParOf" srcId="{357C8A13-C7B1-4823-A1DD-F2340D38E978}" destId="{230782C3-2E40-41D9-B047-3BDA60CDBA85}" srcOrd="0" destOrd="0" presId="urn:microsoft.com/office/officeart/2005/8/layout/orgChart1"/>
    <dgm:cxn modelId="{A717F440-B07C-44DF-B805-7B8770B6F12D}" type="presParOf" srcId="{230782C3-2E40-41D9-B047-3BDA60CDBA85}" destId="{FF057B78-B844-4476-A298-51D975DBC343}" srcOrd="0" destOrd="0" presId="urn:microsoft.com/office/officeart/2005/8/layout/orgChart1"/>
    <dgm:cxn modelId="{621BDEAE-FC21-422C-BC6F-0BAD2B21BC4B}" type="presParOf" srcId="{230782C3-2E40-41D9-B047-3BDA60CDBA85}" destId="{9892BE5B-6A3E-4523-9F31-CACB8CA7A446}" srcOrd="1" destOrd="0" presId="urn:microsoft.com/office/officeart/2005/8/layout/orgChart1"/>
    <dgm:cxn modelId="{8E049000-2094-4952-9BBE-92DEE3AE57CD}" type="presParOf" srcId="{357C8A13-C7B1-4823-A1DD-F2340D38E978}" destId="{2C80EBE6-E2B7-4E73-B2E8-B3531116A91E}" srcOrd="1" destOrd="0" presId="urn:microsoft.com/office/officeart/2005/8/layout/orgChart1"/>
    <dgm:cxn modelId="{ACA132F7-7082-4E6C-87B1-A601F2B3244E}" type="presParOf" srcId="{357C8A13-C7B1-4823-A1DD-F2340D38E978}" destId="{3BADAF71-0CC6-43C1-A30C-738F8EE76B92}" srcOrd="2" destOrd="0" presId="urn:microsoft.com/office/officeart/2005/8/layout/orgChart1"/>
    <dgm:cxn modelId="{BA76B081-ABA5-4C91-92B6-E3086137E1BE}" type="presParOf" srcId="{FE2CE987-EB07-489A-98C8-B8A8EA4B73D1}" destId="{BE15BB92-9808-4024-8C77-59700FFFD01D}" srcOrd="2" destOrd="0" presId="urn:microsoft.com/office/officeart/2005/8/layout/orgChart1"/>
    <dgm:cxn modelId="{3507644E-3D25-48A3-BC96-C81DC3C3609C}" type="presParOf" srcId="{FAD5748A-93E5-4C66-8AF3-016576F5F95A}" destId="{062150D1-621E-40CF-97B1-1CE207ADAC12}" srcOrd="2" destOrd="0" presId="urn:microsoft.com/office/officeart/2005/8/layout/orgChart1"/>
    <dgm:cxn modelId="{E40A12D2-B11F-463C-8957-24AEE08D5CA1}" type="presParOf" srcId="{E44335BA-0F4F-438D-B81A-86961DB68570}" destId="{2A77D000-C0F1-4280-AF39-A568FF74F6D7}" srcOrd="2" destOrd="0" presId="urn:microsoft.com/office/officeart/2005/8/layout/orgChart1"/>
    <dgm:cxn modelId="{7BB3AC63-92AD-4E37-A77C-7FF25EC0F635}" type="presParOf" srcId="{E44335BA-0F4F-438D-B81A-86961DB68570}" destId="{DAD4C261-B48B-42F3-963B-72AD3480E4BF}" srcOrd="3" destOrd="0" presId="urn:microsoft.com/office/officeart/2005/8/layout/orgChart1"/>
    <dgm:cxn modelId="{CD10E6CD-6FED-4F09-B4BC-3E76323CA775}" type="presParOf" srcId="{DAD4C261-B48B-42F3-963B-72AD3480E4BF}" destId="{87295F9F-6F43-4038-BDB0-6A522C37DE65}" srcOrd="0" destOrd="0" presId="urn:microsoft.com/office/officeart/2005/8/layout/orgChart1"/>
    <dgm:cxn modelId="{B4C10A4E-F132-499D-BFFE-3AFA3A2375F2}" type="presParOf" srcId="{87295F9F-6F43-4038-BDB0-6A522C37DE65}" destId="{EDA4AD3D-F48A-469B-9BDB-1BE6C452ABBA}" srcOrd="0" destOrd="0" presId="urn:microsoft.com/office/officeart/2005/8/layout/orgChart1"/>
    <dgm:cxn modelId="{B4EF2EA8-E946-4A96-9E74-7813B1742735}" type="presParOf" srcId="{87295F9F-6F43-4038-BDB0-6A522C37DE65}" destId="{E7330EC3-ECFD-49A7-BEE5-4FC4CF4B9C7A}" srcOrd="1" destOrd="0" presId="urn:microsoft.com/office/officeart/2005/8/layout/orgChart1"/>
    <dgm:cxn modelId="{9A4FBA01-7D4C-43E4-8892-20340DA33C00}" type="presParOf" srcId="{DAD4C261-B48B-42F3-963B-72AD3480E4BF}" destId="{C5C391FF-C4C5-4E04-850E-C709BD464B8C}" srcOrd="1" destOrd="0" presId="urn:microsoft.com/office/officeart/2005/8/layout/orgChart1"/>
    <dgm:cxn modelId="{3AFA90CA-BDB8-4B30-86D3-E0F408A5F362}" type="presParOf" srcId="{C5C391FF-C4C5-4E04-850E-C709BD464B8C}" destId="{1EBD3F87-891D-45BA-BBEA-91AEE160C629}" srcOrd="0" destOrd="0" presId="urn:microsoft.com/office/officeart/2005/8/layout/orgChart1"/>
    <dgm:cxn modelId="{52399F73-25C2-4D99-BD22-7BCFA2213F0B}" type="presParOf" srcId="{C5C391FF-C4C5-4E04-850E-C709BD464B8C}" destId="{6823B3E9-A4A8-4B71-994E-DA5AC498DB13}" srcOrd="1" destOrd="0" presId="urn:microsoft.com/office/officeart/2005/8/layout/orgChart1"/>
    <dgm:cxn modelId="{67611BD8-F3DD-4669-8310-B899CFCF90AD}" type="presParOf" srcId="{6823B3E9-A4A8-4B71-994E-DA5AC498DB13}" destId="{EBBEC7F9-74BC-4761-A07F-F317F937E0BE}" srcOrd="0" destOrd="0" presId="urn:microsoft.com/office/officeart/2005/8/layout/orgChart1"/>
    <dgm:cxn modelId="{34EF3464-3498-477B-8C74-44D7E3BFF0CD}" type="presParOf" srcId="{EBBEC7F9-74BC-4761-A07F-F317F937E0BE}" destId="{D19E5B8B-002D-4093-BD28-B38F56B6EB43}" srcOrd="0" destOrd="0" presId="urn:microsoft.com/office/officeart/2005/8/layout/orgChart1"/>
    <dgm:cxn modelId="{C9658CF1-A253-4598-A2D8-44AE31BD6BB1}" type="presParOf" srcId="{EBBEC7F9-74BC-4761-A07F-F317F937E0BE}" destId="{88E71916-D507-4520-8DAA-C4781FF2A2B1}" srcOrd="1" destOrd="0" presId="urn:microsoft.com/office/officeart/2005/8/layout/orgChart1"/>
    <dgm:cxn modelId="{0CEF4233-8BD8-4423-99AD-0F593B15B7FA}" type="presParOf" srcId="{6823B3E9-A4A8-4B71-994E-DA5AC498DB13}" destId="{86AE7E96-235A-40B2-B914-90371ED923CE}" srcOrd="1" destOrd="0" presId="urn:microsoft.com/office/officeart/2005/8/layout/orgChart1"/>
    <dgm:cxn modelId="{1023B956-C8B3-4E69-AEA3-9A1D6DDB8ED0}" type="presParOf" srcId="{86AE7E96-235A-40B2-B914-90371ED923CE}" destId="{6CD8521F-671F-4215-BE70-0D975DCCBDC1}" srcOrd="0" destOrd="0" presId="urn:microsoft.com/office/officeart/2005/8/layout/orgChart1"/>
    <dgm:cxn modelId="{DCED1D26-E0A2-4124-A581-D1B5D9DDFF11}" type="presParOf" srcId="{86AE7E96-235A-40B2-B914-90371ED923CE}" destId="{5A96262B-9E30-4A83-BADE-EF15BB5D8580}" srcOrd="1" destOrd="0" presId="urn:microsoft.com/office/officeart/2005/8/layout/orgChart1"/>
    <dgm:cxn modelId="{FAA416D6-01D3-483C-8FD5-7D69274047A7}" type="presParOf" srcId="{5A96262B-9E30-4A83-BADE-EF15BB5D8580}" destId="{0EA71760-E780-4ECF-818C-F6F0C1DB999B}" srcOrd="0" destOrd="0" presId="urn:microsoft.com/office/officeart/2005/8/layout/orgChart1"/>
    <dgm:cxn modelId="{F9312435-432D-4C70-953C-E96340AB47F5}" type="presParOf" srcId="{0EA71760-E780-4ECF-818C-F6F0C1DB999B}" destId="{E2E59DA4-905C-414D-878B-001DF54B894E}" srcOrd="0" destOrd="0" presId="urn:microsoft.com/office/officeart/2005/8/layout/orgChart1"/>
    <dgm:cxn modelId="{1CAAB94A-5B67-400B-BF8A-A3066D905AF3}" type="presParOf" srcId="{0EA71760-E780-4ECF-818C-F6F0C1DB999B}" destId="{1AD6CB7C-168E-420F-A612-6246AA6BAE90}" srcOrd="1" destOrd="0" presId="urn:microsoft.com/office/officeart/2005/8/layout/orgChart1"/>
    <dgm:cxn modelId="{C52BBFA2-6ED9-48D2-9FE5-52AFA1EFA72B}" type="presParOf" srcId="{5A96262B-9E30-4A83-BADE-EF15BB5D8580}" destId="{7859F74C-4BC8-4BEF-8052-AEB943F574E4}" srcOrd="1" destOrd="0" presId="urn:microsoft.com/office/officeart/2005/8/layout/orgChart1"/>
    <dgm:cxn modelId="{5BB0514E-0779-4FCD-9748-263B4795E2D6}" type="presParOf" srcId="{5A96262B-9E30-4A83-BADE-EF15BB5D8580}" destId="{615BEA94-32D3-4123-83F6-3C9BE739BC8D}" srcOrd="2" destOrd="0" presId="urn:microsoft.com/office/officeart/2005/8/layout/orgChart1"/>
    <dgm:cxn modelId="{284E6C07-D967-4AFB-ACF0-B1C11ABD0595}" type="presParOf" srcId="{86AE7E96-235A-40B2-B914-90371ED923CE}" destId="{95B55D42-35F4-4775-96B1-76992ADF8029}" srcOrd="2" destOrd="0" presId="urn:microsoft.com/office/officeart/2005/8/layout/orgChart1"/>
    <dgm:cxn modelId="{554F978F-17DA-4C8F-AFCA-1A574B8189AA}" type="presParOf" srcId="{86AE7E96-235A-40B2-B914-90371ED923CE}" destId="{4AFFFAB1-02EB-422D-9283-1F120FE17D74}" srcOrd="3" destOrd="0" presId="urn:microsoft.com/office/officeart/2005/8/layout/orgChart1"/>
    <dgm:cxn modelId="{702D658B-7C12-4D36-B4EB-BCDE13DEEBCF}" type="presParOf" srcId="{4AFFFAB1-02EB-422D-9283-1F120FE17D74}" destId="{5BDDBC1F-8780-4092-9D18-8E67B3F33C12}" srcOrd="0" destOrd="0" presId="urn:microsoft.com/office/officeart/2005/8/layout/orgChart1"/>
    <dgm:cxn modelId="{8660B021-FE25-4DA0-8AA6-53286E938C86}" type="presParOf" srcId="{5BDDBC1F-8780-4092-9D18-8E67B3F33C12}" destId="{AF1B943F-3FAA-44D6-AC15-0058C2DF91C4}" srcOrd="0" destOrd="0" presId="urn:microsoft.com/office/officeart/2005/8/layout/orgChart1"/>
    <dgm:cxn modelId="{B24DA091-48E3-4CB7-9E58-FFA909968184}" type="presParOf" srcId="{5BDDBC1F-8780-4092-9D18-8E67B3F33C12}" destId="{71C2345B-DB1D-486C-B640-BA3A8C1AB30B}" srcOrd="1" destOrd="0" presId="urn:microsoft.com/office/officeart/2005/8/layout/orgChart1"/>
    <dgm:cxn modelId="{767D70C6-14EC-4688-9B4C-89BD6D0D6DD1}" type="presParOf" srcId="{4AFFFAB1-02EB-422D-9283-1F120FE17D74}" destId="{6A98EAB9-8688-4835-BD37-67BB92F57EB7}" srcOrd="1" destOrd="0" presId="urn:microsoft.com/office/officeart/2005/8/layout/orgChart1"/>
    <dgm:cxn modelId="{5AEADEB3-D988-468E-AE4F-66DD559446DA}" type="presParOf" srcId="{4AFFFAB1-02EB-422D-9283-1F120FE17D74}" destId="{E5572273-53D6-45A5-99AF-EFF8F9F4F048}" srcOrd="2" destOrd="0" presId="urn:microsoft.com/office/officeart/2005/8/layout/orgChart1"/>
    <dgm:cxn modelId="{1BEFB832-BA52-4964-9FD2-120083754D8F}" type="presParOf" srcId="{6823B3E9-A4A8-4B71-994E-DA5AC498DB13}" destId="{E4D534C0-F243-4485-BDC7-BC978C7A76B7}" srcOrd="2" destOrd="0" presId="urn:microsoft.com/office/officeart/2005/8/layout/orgChart1"/>
    <dgm:cxn modelId="{F482B8C0-C231-47E3-A3AE-C3A554C91F78}" type="presParOf" srcId="{DAD4C261-B48B-42F3-963B-72AD3480E4BF}" destId="{DF338F71-7A9B-4D38-AB59-C485C7E3030E}" srcOrd="2" destOrd="0" presId="urn:microsoft.com/office/officeart/2005/8/layout/orgChart1"/>
    <dgm:cxn modelId="{9EB94932-BD21-4ECA-B9D2-66165459A020}" type="presParOf" srcId="{E44335BA-0F4F-438D-B81A-86961DB68570}" destId="{8D37C255-7D59-4515-8945-428ED16C2589}" srcOrd="4" destOrd="0" presId="urn:microsoft.com/office/officeart/2005/8/layout/orgChart1"/>
    <dgm:cxn modelId="{96D2D018-8DF5-4AB6-AA50-B62693BF9320}" type="presParOf" srcId="{E44335BA-0F4F-438D-B81A-86961DB68570}" destId="{B445E8AA-E51A-497F-957C-C59902A6CB4F}" srcOrd="5" destOrd="0" presId="urn:microsoft.com/office/officeart/2005/8/layout/orgChart1"/>
    <dgm:cxn modelId="{0E9B01C7-B4BE-4DF8-A3DD-C957F50D10CA}" type="presParOf" srcId="{B445E8AA-E51A-497F-957C-C59902A6CB4F}" destId="{F733AAE4-A271-4100-993E-B256EC6C5F94}" srcOrd="0" destOrd="0" presId="urn:microsoft.com/office/officeart/2005/8/layout/orgChart1"/>
    <dgm:cxn modelId="{2D933125-9825-4787-AA9A-37A8B3FD5379}" type="presParOf" srcId="{F733AAE4-A271-4100-993E-B256EC6C5F94}" destId="{A4ECC2B8-DA0C-4559-9C5B-A7A2345410A7}" srcOrd="0" destOrd="0" presId="urn:microsoft.com/office/officeart/2005/8/layout/orgChart1"/>
    <dgm:cxn modelId="{6D4998F7-2B15-4DD0-BC98-E12ACA01C9F8}" type="presParOf" srcId="{F733AAE4-A271-4100-993E-B256EC6C5F94}" destId="{4F8E606C-BC2A-42B5-A316-A5B0EF27BA5D}" srcOrd="1" destOrd="0" presId="urn:microsoft.com/office/officeart/2005/8/layout/orgChart1"/>
    <dgm:cxn modelId="{A0E5B22C-9F7C-4FB5-A00B-239AB633E40D}" type="presParOf" srcId="{B445E8AA-E51A-497F-957C-C59902A6CB4F}" destId="{A74E986E-AF16-404A-A358-85256B3DFA1B}" srcOrd="1" destOrd="0" presId="urn:microsoft.com/office/officeart/2005/8/layout/orgChart1"/>
    <dgm:cxn modelId="{459ADA8E-1CDB-4E7B-B6CF-8375B2A5602D}" type="presParOf" srcId="{A74E986E-AF16-404A-A358-85256B3DFA1B}" destId="{25C6D00C-5E36-4326-A038-88DDA4389134}" srcOrd="0" destOrd="0" presId="urn:microsoft.com/office/officeart/2005/8/layout/orgChart1"/>
    <dgm:cxn modelId="{887AC8D9-CB51-4CE9-98EF-8B462B357CF4}" type="presParOf" srcId="{A74E986E-AF16-404A-A358-85256B3DFA1B}" destId="{77691A18-7B65-4484-86AD-EB69623DC236}" srcOrd="1" destOrd="0" presId="urn:microsoft.com/office/officeart/2005/8/layout/orgChart1"/>
    <dgm:cxn modelId="{0895805F-480C-4546-9ED8-5534A78006E4}" type="presParOf" srcId="{77691A18-7B65-4484-86AD-EB69623DC236}" destId="{B43F5D69-DA48-4F14-887B-A9F9BD608897}" srcOrd="0" destOrd="0" presId="urn:microsoft.com/office/officeart/2005/8/layout/orgChart1"/>
    <dgm:cxn modelId="{CF892F6C-9FCE-4FFF-B2D9-1D416D150958}" type="presParOf" srcId="{B43F5D69-DA48-4F14-887B-A9F9BD608897}" destId="{B35FE85B-BE48-42F9-A2C2-DC71EAED0142}" srcOrd="0" destOrd="0" presId="urn:microsoft.com/office/officeart/2005/8/layout/orgChart1"/>
    <dgm:cxn modelId="{2F105398-52A9-406A-95DC-ACD0D5BD540C}" type="presParOf" srcId="{B43F5D69-DA48-4F14-887B-A9F9BD608897}" destId="{8CE6DA06-BDAA-42BA-87EE-C3E3445DD6CE}" srcOrd="1" destOrd="0" presId="urn:microsoft.com/office/officeart/2005/8/layout/orgChart1"/>
    <dgm:cxn modelId="{9E41EB24-B8D1-494F-B7A7-1EB8D3B8BF34}" type="presParOf" srcId="{77691A18-7B65-4484-86AD-EB69623DC236}" destId="{866A4907-8593-4021-8157-317CD3B1EEBE}" srcOrd="1" destOrd="0" presId="urn:microsoft.com/office/officeart/2005/8/layout/orgChart1"/>
    <dgm:cxn modelId="{230B4323-BAA2-441B-906F-BFF211CE1404}" type="presParOf" srcId="{866A4907-8593-4021-8157-317CD3B1EEBE}" destId="{E1AFE06C-E995-4472-AE81-122BD78505AC}" srcOrd="0" destOrd="0" presId="urn:microsoft.com/office/officeart/2005/8/layout/orgChart1"/>
    <dgm:cxn modelId="{3B18D7F6-4191-4F33-B7E7-EC7FCA84C17D}" type="presParOf" srcId="{866A4907-8593-4021-8157-317CD3B1EEBE}" destId="{E70323B6-78D5-4C51-855F-DAE92970CA84}" srcOrd="1" destOrd="0" presId="urn:microsoft.com/office/officeart/2005/8/layout/orgChart1"/>
    <dgm:cxn modelId="{CD0B1BD1-C62E-4A19-B742-AE5AFD92C354}" type="presParOf" srcId="{E70323B6-78D5-4C51-855F-DAE92970CA84}" destId="{A182FAC0-46F2-41E9-8628-0B5ECA7CCC3D}" srcOrd="0" destOrd="0" presId="urn:microsoft.com/office/officeart/2005/8/layout/orgChart1"/>
    <dgm:cxn modelId="{A2BD9D2B-08C0-4EAD-8293-A1D9619AFA89}" type="presParOf" srcId="{A182FAC0-46F2-41E9-8628-0B5ECA7CCC3D}" destId="{C68F41FD-E8AE-4CA0-B24F-BB840C370472}" srcOrd="0" destOrd="0" presId="urn:microsoft.com/office/officeart/2005/8/layout/orgChart1"/>
    <dgm:cxn modelId="{BC1A8CBE-85A5-464A-8508-CBB19808E2E8}" type="presParOf" srcId="{A182FAC0-46F2-41E9-8628-0B5ECA7CCC3D}" destId="{405638F5-26A9-47F4-8D90-3DF24D135B23}" srcOrd="1" destOrd="0" presId="urn:microsoft.com/office/officeart/2005/8/layout/orgChart1"/>
    <dgm:cxn modelId="{6D68198E-1B81-4FE8-9FB2-E638907C48F5}" type="presParOf" srcId="{E70323B6-78D5-4C51-855F-DAE92970CA84}" destId="{5F4C0D55-97F0-48B4-833C-77AA181CE248}" srcOrd="1" destOrd="0" presId="urn:microsoft.com/office/officeart/2005/8/layout/orgChart1"/>
    <dgm:cxn modelId="{10B6E05C-7CA2-4DB7-A66A-8EA47467BD59}" type="presParOf" srcId="{E70323B6-78D5-4C51-855F-DAE92970CA84}" destId="{9B29631E-4DD6-4CD7-9861-9F0AD24E2066}" srcOrd="2" destOrd="0" presId="urn:microsoft.com/office/officeart/2005/8/layout/orgChart1"/>
    <dgm:cxn modelId="{E44268D8-7C66-4B73-823D-EC0D04AA5C6E}" type="presParOf" srcId="{866A4907-8593-4021-8157-317CD3B1EEBE}" destId="{4346FD62-D041-4913-9473-DB0588F787BB}" srcOrd="2" destOrd="0" presId="urn:microsoft.com/office/officeart/2005/8/layout/orgChart1"/>
    <dgm:cxn modelId="{6D60893C-ED91-474A-B115-90855E2202C4}" type="presParOf" srcId="{866A4907-8593-4021-8157-317CD3B1EEBE}" destId="{3E988EB9-F50E-4FE9-9FAC-7AA95F092506}" srcOrd="3" destOrd="0" presId="urn:microsoft.com/office/officeart/2005/8/layout/orgChart1"/>
    <dgm:cxn modelId="{07A8270D-CED4-40CD-AA64-9F612FC3A723}" type="presParOf" srcId="{3E988EB9-F50E-4FE9-9FAC-7AA95F092506}" destId="{48B847B8-8C77-4BBA-A5E1-FA2FDF262FAD}" srcOrd="0" destOrd="0" presId="urn:microsoft.com/office/officeart/2005/8/layout/orgChart1"/>
    <dgm:cxn modelId="{C4A62E24-65A6-4117-8AAE-5342497F11A1}" type="presParOf" srcId="{48B847B8-8C77-4BBA-A5E1-FA2FDF262FAD}" destId="{BA944A6A-CCF3-4EF2-9BAC-C4A802F146CD}" srcOrd="0" destOrd="0" presId="urn:microsoft.com/office/officeart/2005/8/layout/orgChart1"/>
    <dgm:cxn modelId="{C6E946AD-5DD5-4441-8CA0-316D508A4130}" type="presParOf" srcId="{48B847B8-8C77-4BBA-A5E1-FA2FDF262FAD}" destId="{EA9961B8-DCC4-48F9-B608-E21B0D4789AF}" srcOrd="1" destOrd="0" presId="urn:microsoft.com/office/officeart/2005/8/layout/orgChart1"/>
    <dgm:cxn modelId="{910FAC18-3AC6-45F4-84A5-74F1BE52157D}" type="presParOf" srcId="{3E988EB9-F50E-4FE9-9FAC-7AA95F092506}" destId="{E8D0E6ED-91F0-4DFA-B5E7-896CCCD61D7D}" srcOrd="1" destOrd="0" presId="urn:microsoft.com/office/officeart/2005/8/layout/orgChart1"/>
    <dgm:cxn modelId="{92765BFC-8A84-416F-B05A-636E39542850}" type="presParOf" srcId="{3E988EB9-F50E-4FE9-9FAC-7AA95F092506}" destId="{006562FD-B7DE-4882-881B-9D7D1C10FD70}" srcOrd="2" destOrd="0" presId="urn:microsoft.com/office/officeart/2005/8/layout/orgChart1"/>
    <dgm:cxn modelId="{CF72504B-BCBF-4BC3-A9A6-9F6809CC1499}" type="presParOf" srcId="{77691A18-7B65-4484-86AD-EB69623DC236}" destId="{7B6EFE26-EF08-4FD9-95C3-80363C5FB005}" srcOrd="2" destOrd="0" presId="urn:microsoft.com/office/officeart/2005/8/layout/orgChart1"/>
    <dgm:cxn modelId="{832A3FEC-9832-4DB6-A1FC-BD761EFD8A94}" type="presParOf" srcId="{B445E8AA-E51A-497F-957C-C59902A6CB4F}" destId="{EC94E882-1404-4721-9EE9-120F9430A1DE}" srcOrd="2" destOrd="0" presId="urn:microsoft.com/office/officeart/2005/8/layout/orgChart1"/>
    <dgm:cxn modelId="{CA19832B-CB54-49E1-B628-76E021FC2AC8}" type="presParOf" srcId="{E44335BA-0F4F-438D-B81A-86961DB68570}" destId="{3D9A9C76-5360-495D-B1D7-23A006611E86}" srcOrd="6" destOrd="0" presId="urn:microsoft.com/office/officeart/2005/8/layout/orgChart1"/>
    <dgm:cxn modelId="{32C2BFB5-1905-400D-9E09-BCCED4B6869C}" type="presParOf" srcId="{E44335BA-0F4F-438D-B81A-86961DB68570}" destId="{25313D50-F33F-47C3-869D-A1A5147A2D30}" srcOrd="7" destOrd="0" presId="urn:microsoft.com/office/officeart/2005/8/layout/orgChart1"/>
    <dgm:cxn modelId="{1856B035-4ED8-4EE1-A336-D6A87BCB92F3}" type="presParOf" srcId="{25313D50-F33F-47C3-869D-A1A5147A2D30}" destId="{E529AD58-D515-4F9D-AF08-8B856A2F844D}" srcOrd="0" destOrd="0" presId="urn:microsoft.com/office/officeart/2005/8/layout/orgChart1"/>
    <dgm:cxn modelId="{738CF052-395B-4386-9CEC-65A503FCC74C}" type="presParOf" srcId="{E529AD58-D515-4F9D-AF08-8B856A2F844D}" destId="{960953FA-BCE0-4A17-A5E6-CC68EE2D762A}" srcOrd="0" destOrd="0" presId="urn:microsoft.com/office/officeart/2005/8/layout/orgChart1"/>
    <dgm:cxn modelId="{E42D302C-5BF6-4B27-93C8-D12ACC353A2A}" type="presParOf" srcId="{E529AD58-D515-4F9D-AF08-8B856A2F844D}" destId="{C822946C-5E48-48B2-95BC-37459AC0F0CE}" srcOrd="1" destOrd="0" presId="urn:microsoft.com/office/officeart/2005/8/layout/orgChart1"/>
    <dgm:cxn modelId="{43D1F3AE-1BBE-452A-8E60-1FB66480B590}" type="presParOf" srcId="{25313D50-F33F-47C3-869D-A1A5147A2D30}" destId="{8BD1BF9E-8E1E-4DF6-B408-9F80B9D01C17}" srcOrd="1" destOrd="0" presId="urn:microsoft.com/office/officeart/2005/8/layout/orgChart1"/>
    <dgm:cxn modelId="{0F3E5D7B-DA3C-41C6-8B26-1E427878C3B6}" type="presParOf" srcId="{8BD1BF9E-8E1E-4DF6-B408-9F80B9D01C17}" destId="{EE99F339-33C1-4E21-8A23-8FDF426C0EB7}" srcOrd="0" destOrd="0" presId="urn:microsoft.com/office/officeart/2005/8/layout/orgChart1"/>
    <dgm:cxn modelId="{3E0405C5-BCB9-4021-9CF3-827EB885909C}" type="presParOf" srcId="{8BD1BF9E-8E1E-4DF6-B408-9F80B9D01C17}" destId="{2B153C10-36EC-46B5-9C50-DC34A2001F4A}" srcOrd="1" destOrd="0" presId="urn:microsoft.com/office/officeart/2005/8/layout/orgChart1"/>
    <dgm:cxn modelId="{3E48EF2D-63BB-4918-A824-7AC7AB209036}" type="presParOf" srcId="{2B153C10-36EC-46B5-9C50-DC34A2001F4A}" destId="{1B29B49D-0765-4C9C-996A-1E18424F2ECA}" srcOrd="0" destOrd="0" presId="urn:microsoft.com/office/officeart/2005/8/layout/orgChart1"/>
    <dgm:cxn modelId="{DC866DFF-5CC5-464B-B401-8BD190070BD7}" type="presParOf" srcId="{1B29B49D-0765-4C9C-996A-1E18424F2ECA}" destId="{54634B01-39A2-4FB5-B18E-BB0ED1C51961}" srcOrd="0" destOrd="0" presId="urn:microsoft.com/office/officeart/2005/8/layout/orgChart1"/>
    <dgm:cxn modelId="{0407CE01-3FCF-4235-B590-3668EDAE5FFA}" type="presParOf" srcId="{1B29B49D-0765-4C9C-996A-1E18424F2ECA}" destId="{6A4A43C0-80B8-42AC-BAA9-D6F3EC87133C}" srcOrd="1" destOrd="0" presId="urn:microsoft.com/office/officeart/2005/8/layout/orgChart1"/>
    <dgm:cxn modelId="{53671600-4D78-4BCD-A82B-7EEA8524C7B7}" type="presParOf" srcId="{2B153C10-36EC-46B5-9C50-DC34A2001F4A}" destId="{189A8C2D-7241-4424-B080-7D13EADA3656}" srcOrd="1" destOrd="0" presId="urn:microsoft.com/office/officeart/2005/8/layout/orgChart1"/>
    <dgm:cxn modelId="{FDBFAE06-BA99-4FAF-B26B-E6596A814C0F}" type="presParOf" srcId="{189A8C2D-7241-4424-B080-7D13EADA3656}" destId="{3B993B16-D0F1-4C15-82E6-D77B18249861}" srcOrd="0" destOrd="0" presId="urn:microsoft.com/office/officeart/2005/8/layout/orgChart1"/>
    <dgm:cxn modelId="{44E6DB12-7915-40F8-A145-C47DEE0C98C3}" type="presParOf" srcId="{189A8C2D-7241-4424-B080-7D13EADA3656}" destId="{7B0B5023-B5FD-46BE-B273-1858CCABBFEE}" srcOrd="1" destOrd="0" presId="urn:microsoft.com/office/officeart/2005/8/layout/orgChart1"/>
    <dgm:cxn modelId="{AF243F91-1A4A-4B70-9939-53F458B0ACE8}" type="presParOf" srcId="{7B0B5023-B5FD-46BE-B273-1858CCABBFEE}" destId="{22897F0B-C4E7-48E2-9522-3299E7F8FA3E}" srcOrd="0" destOrd="0" presId="urn:microsoft.com/office/officeart/2005/8/layout/orgChart1"/>
    <dgm:cxn modelId="{43594055-B473-48B7-A624-C23141179460}" type="presParOf" srcId="{22897F0B-C4E7-48E2-9522-3299E7F8FA3E}" destId="{B51753CD-D5A9-4AC4-8BBE-C849DED085AE}" srcOrd="0" destOrd="0" presId="urn:microsoft.com/office/officeart/2005/8/layout/orgChart1"/>
    <dgm:cxn modelId="{6242E8DE-E33C-470A-8B3C-0D050A0EB6F5}" type="presParOf" srcId="{22897F0B-C4E7-48E2-9522-3299E7F8FA3E}" destId="{28A2AAED-7B66-4EF2-A83D-8CC67341D1DA}" srcOrd="1" destOrd="0" presId="urn:microsoft.com/office/officeart/2005/8/layout/orgChart1"/>
    <dgm:cxn modelId="{3ACB1C6B-24BD-47C5-9F51-CF8891AFACEB}" type="presParOf" srcId="{7B0B5023-B5FD-46BE-B273-1858CCABBFEE}" destId="{5D65C7CA-E5A9-4D75-B42B-5788971BFEF1}" srcOrd="1" destOrd="0" presId="urn:microsoft.com/office/officeart/2005/8/layout/orgChart1"/>
    <dgm:cxn modelId="{5A81B12C-C0F4-440F-AE93-8C0DAE0E8938}" type="presParOf" srcId="{7B0B5023-B5FD-46BE-B273-1858CCABBFEE}" destId="{C1FC78CF-F403-4537-87EC-EDDF113DF3FC}" srcOrd="2" destOrd="0" presId="urn:microsoft.com/office/officeart/2005/8/layout/orgChart1"/>
    <dgm:cxn modelId="{BCFEC890-D584-4089-9BFD-070FB709FED1}" type="presParOf" srcId="{189A8C2D-7241-4424-B080-7D13EADA3656}" destId="{B285F4A4-2D6A-483C-9CD5-E652D8FB6399}" srcOrd="2" destOrd="0" presId="urn:microsoft.com/office/officeart/2005/8/layout/orgChart1"/>
    <dgm:cxn modelId="{E0B24BA8-AD34-43EB-9634-42A7ED8AB304}" type="presParOf" srcId="{189A8C2D-7241-4424-B080-7D13EADA3656}" destId="{162FBD5B-9A83-460E-BAD9-AD7C6E1BA11E}" srcOrd="3" destOrd="0" presId="urn:microsoft.com/office/officeart/2005/8/layout/orgChart1"/>
    <dgm:cxn modelId="{05F51E46-DA57-438E-AC11-662E76A01092}" type="presParOf" srcId="{162FBD5B-9A83-460E-BAD9-AD7C6E1BA11E}" destId="{2710300A-E399-49CC-BE1C-1AB2FAC5B083}" srcOrd="0" destOrd="0" presId="urn:microsoft.com/office/officeart/2005/8/layout/orgChart1"/>
    <dgm:cxn modelId="{4320713D-96C0-41FF-89CE-93F06908ABDD}" type="presParOf" srcId="{2710300A-E399-49CC-BE1C-1AB2FAC5B083}" destId="{F2D893D1-DC02-4427-8407-6E1786B2BA42}" srcOrd="0" destOrd="0" presId="urn:microsoft.com/office/officeart/2005/8/layout/orgChart1"/>
    <dgm:cxn modelId="{8CE3C7FE-406A-47F8-B79A-8D3910DD2FDF}" type="presParOf" srcId="{2710300A-E399-49CC-BE1C-1AB2FAC5B083}" destId="{5A8944B6-3DE2-4A10-B238-68FBD4F41B99}" srcOrd="1" destOrd="0" presId="urn:microsoft.com/office/officeart/2005/8/layout/orgChart1"/>
    <dgm:cxn modelId="{F83F2C95-8072-431D-BFA8-C9CF05441642}" type="presParOf" srcId="{162FBD5B-9A83-460E-BAD9-AD7C6E1BA11E}" destId="{C91FDA52-DA97-467F-90FE-EE44A642A8C4}" srcOrd="1" destOrd="0" presId="urn:microsoft.com/office/officeart/2005/8/layout/orgChart1"/>
    <dgm:cxn modelId="{1C896730-B064-4BFC-96C0-7DD11E173D91}" type="presParOf" srcId="{162FBD5B-9A83-460E-BAD9-AD7C6E1BA11E}" destId="{9CF06D74-47C0-47EE-B7D6-96E326B7426C}" srcOrd="2" destOrd="0" presId="urn:microsoft.com/office/officeart/2005/8/layout/orgChart1"/>
    <dgm:cxn modelId="{3F70AD6B-06E0-42CC-A518-EAD604FBD23E}" type="presParOf" srcId="{189A8C2D-7241-4424-B080-7D13EADA3656}" destId="{F3076DAA-0DDE-4CAE-AC59-1E5655511356}" srcOrd="4" destOrd="0" presId="urn:microsoft.com/office/officeart/2005/8/layout/orgChart1"/>
    <dgm:cxn modelId="{99435927-1ADF-4DB9-AA54-894FADB7EA0F}" type="presParOf" srcId="{189A8C2D-7241-4424-B080-7D13EADA3656}" destId="{496E0B1D-3198-4AB0-8FC8-E50180B7B7C2}" srcOrd="5" destOrd="0" presId="urn:microsoft.com/office/officeart/2005/8/layout/orgChart1"/>
    <dgm:cxn modelId="{6AC33104-E53F-4E09-BB1A-737597771DD4}" type="presParOf" srcId="{496E0B1D-3198-4AB0-8FC8-E50180B7B7C2}" destId="{2CB88217-2FA9-4FE6-8DE2-C43291AD98DF}" srcOrd="0" destOrd="0" presId="urn:microsoft.com/office/officeart/2005/8/layout/orgChart1"/>
    <dgm:cxn modelId="{03924D65-16DA-4D15-95DD-0D77A78051F7}" type="presParOf" srcId="{2CB88217-2FA9-4FE6-8DE2-C43291AD98DF}" destId="{FCE97BC5-8BED-40E2-A817-446C693BA21E}" srcOrd="0" destOrd="0" presId="urn:microsoft.com/office/officeart/2005/8/layout/orgChart1"/>
    <dgm:cxn modelId="{A2503EE5-7957-46D7-8AFB-1841980FA961}" type="presParOf" srcId="{2CB88217-2FA9-4FE6-8DE2-C43291AD98DF}" destId="{85634093-F006-4F3E-9540-745BEB0C1F6C}" srcOrd="1" destOrd="0" presId="urn:microsoft.com/office/officeart/2005/8/layout/orgChart1"/>
    <dgm:cxn modelId="{676C9D54-4652-441A-B7FD-2A785CBE3699}" type="presParOf" srcId="{496E0B1D-3198-4AB0-8FC8-E50180B7B7C2}" destId="{D2402D72-7822-4D79-8124-AB6BE6FD91C6}" srcOrd="1" destOrd="0" presId="urn:microsoft.com/office/officeart/2005/8/layout/orgChart1"/>
    <dgm:cxn modelId="{328F38B5-BCD1-4560-99BC-1EED5EA41CEB}" type="presParOf" srcId="{496E0B1D-3198-4AB0-8FC8-E50180B7B7C2}" destId="{D3173110-AE60-45FC-8295-DBC91221BCF3}" srcOrd="2" destOrd="0" presId="urn:microsoft.com/office/officeart/2005/8/layout/orgChart1"/>
    <dgm:cxn modelId="{02D64683-47F8-40DF-A321-B362B02020CC}" type="presParOf" srcId="{189A8C2D-7241-4424-B080-7D13EADA3656}" destId="{277B7318-CDCB-414A-9333-8753575E10D4}" srcOrd="6" destOrd="0" presId="urn:microsoft.com/office/officeart/2005/8/layout/orgChart1"/>
    <dgm:cxn modelId="{3821023F-9A29-4FF9-989B-241F96B224AA}" type="presParOf" srcId="{189A8C2D-7241-4424-B080-7D13EADA3656}" destId="{EB420E90-8563-44BB-84C5-04B35731D20E}" srcOrd="7" destOrd="0" presId="urn:microsoft.com/office/officeart/2005/8/layout/orgChart1"/>
    <dgm:cxn modelId="{658721DF-EB2C-4F1C-B218-F6479D2DC3A2}" type="presParOf" srcId="{EB420E90-8563-44BB-84C5-04B35731D20E}" destId="{2045C883-590E-48D6-AC48-55A0730789E9}" srcOrd="0" destOrd="0" presId="urn:microsoft.com/office/officeart/2005/8/layout/orgChart1"/>
    <dgm:cxn modelId="{7C6CDDC9-4ABA-4947-9C3D-903E93E3D9F2}" type="presParOf" srcId="{2045C883-590E-48D6-AC48-55A0730789E9}" destId="{97EFF6A3-F4AE-49CF-AB2C-753731500341}" srcOrd="0" destOrd="0" presId="urn:microsoft.com/office/officeart/2005/8/layout/orgChart1"/>
    <dgm:cxn modelId="{890D7A97-E8BE-41C5-91A0-C0EE729E3C81}" type="presParOf" srcId="{2045C883-590E-48D6-AC48-55A0730789E9}" destId="{A3B9E8A4-EC9B-4939-98CD-2576335E5BA8}" srcOrd="1" destOrd="0" presId="urn:microsoft.com/office/officeart/2005/8/layout/orgChart1"/>
    <dgm:cxn modelId="{8E86F483-FCA6-4855-B527-9B1DD20C8C62}" type="presParOf" srcId="{EB420E90-8563-44BB-84C5-04B35731D20E}" destId="{54D19407-3266-4946-9F0B-795E1F09CA31}" srcOrd="1" destOrd="0" presId="urn:microsoft.com/office/officeart/2005/8/layout/orgChart1"/>
    <dgm:cxn modelId="{B1B78CFC-C8E2-47D1-8241-0036B6EF7B21}" type="presParOf" srcId="{EB420E90-8563-44BB-84C5-04B35731D20E}" destId="{28CF1948-6D19-49FB-881F-AA3993DE89C9}" srcOrd="2" destOrd="0" presId="urn:microsoft.com/office/officeart/2005/8/layout/orgChart1"/>
    <dgm:cxn modelId="{4D17B3F3-0339-4440-9ED5-42032B533DF3}" type="presParOf" srcId="{2B153C10-36EC-46B5-9C50-DC34A2001F4A}" destId="{20B4B6F9-7E9D-4374-8410-68EEFBEDC863}" srcOrd="2" destOrd="0" presId="urn:microsoft.com/office/officeart/2005/8/layout/orgChart1"/>
    <dgm:cxn modelId="{6B5C178B-9957-4FB5-9C0C-C88E04C5562B}" type="presParOf" srcId="{25313D50-F33F-47C3-869D-A1A5147A2D30}" destId="{31FE54D3-9F11-46D4-85B8-C20D4236EF2C}" srcOrd="2" destOrd="0" presId="urn:microsoft.com/office/officeart/2005/8/layout/orgChart1"/>
    <dgm:cxn modelId="{77402FF9-D1D8-42F7-80EE-AF13F5D1255F}" type="presParOf" srcId="{B5180D0E-B451-4874-A804-BBAE484F7672}" destId="{9B6EFF2A-4470-46BF-952E-B863E7B17C7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CCE00A-6B6A-4DA4-8CC1-19A52524BD1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F01DE04-2253-4E3D-8397-3E8FCE63F7D1}">
      <dgm:prSet phldrT="[Text]" custT="1"/>
      <dgm:spPr/>
      <dgm:t>
        <a:bodyPr/>
        <a:lstStyle/>
        <a:p>
          <a:r>
            <a:rPr lang="en-US" sz="2400" dirty="0"/>
            <a:t>Security Market</a:t>
          </a:r>
        </a:p>
      </dgm:t>
    </dgm:pt>
    <dgm:pt modelId="{3550454B-2C4B-4D8D-BFE8-4A1C1A11A2B0}" type="parTrans" cxnId="{D7DDB709-1DB0-4E8D-8880-D157B5B81C20}">
      <dgm:prSet/>
      <dgm:spPr/>
      <dgm:t>
        <a:bodyPr/>
        <a:lstStyle/>
        <a:p>
          <a:endParaRPr lang="en-US"/>
        </a:p>
      </dgm:t>
    </dgm:pt>
    <dgm:pt modelId="{B40C7618-A9E0-45A9-8E85-2F51C2FE939C}" type="sibTrans" cxnId="{D7DDB709-1DB0-4E8D-8880-D157B5B81C20}">
      <dgm:prSet/>
      <dgm:spPr/>
      <dgm:t>
        <a:bodyPr/>
        <a:lstStyle/>
        <a:p>
          <a:endParaRPr lang="en-US"/>
        </a:p>
      </dgm:t>
    </dgm:pt>
    <dgm:pt modelId="{BCDFC7AF-E7D6-4510-865B-4F75845CEEC9}">
      <dgm:prSet phldrT="[Text]" custT="1"/>
      <dgm:spPr/>
      <dgm:t>
        <a:bodyPr/>
        <a:lstStyle/>
        <a:p>
          <a:r>
            <a:rPr lang="en-US" sz="2400" dirty="0"/>
            <a:t>Secondary Market</a:t>
          </a:r>
        </a:p>
      </dgm:t>
    </dgm:pt>
    <dgm:pt modelId="{07C59723-EEAA-4B7C-83D8-CE26F48667B0}" type="parTrans" cxnId="{B2DBDFCC-0562-4BC9-A810-9C49121CB6DD}">
      <dgm:prSet/>
      <dgm:spPr/>
      <dgm:t>
        <a:bodyPr/>
        <a:lstStyle/>
        <a:p>
          <a:endParaRPr lang="en-US"/>
        </a:p>
      </dgm:t>
    </dgm:pt>
    <dgm:pt modelId="{6FD60FED-D31D-4A80-9384-279E2F8C0E70}" type="sibTrans" cxnId="{B2DBDFCC-0562-4BC9-A810-9C49121CB6DD}">
      <dgm:prSet/>
      <dgm:spPr/>
      <dgm:t>
        <a:bodyPr/>
        <a:lstStyle/>
        <a:p>
          <a:endParaRPr lang="en-US"/>
        </a:p>
      </dgm:t>
    </dgm:pt>
    <dgm:pt modelId="{9F38AF14-7B4D-4B97-A0D2-BE303157B41D}">
      <dgm:prSet phldrT="[Text]" custT="1"/>
      <dgm:spPr/>
      <dgm:t>
        <a:bodyPr/>
        <a:lstStyle/>
        <a:p>
          <a:r>
            <a:rPr lang="en-US" sz="2400" dirty="0"/>
            <a:t>Over-the-Counter Market-CSE/DSE</a:t>
          </a:r>
        </a:p>
      </dgm:t>
    </dgm:pt>
    <dgm:pt modelId="{E7E9404B-9C91-4868-9C60-8CE17B41736B}" type="parTrans" cxnId="{9064FDE7-B855-40C8-B81D-1537CDAAAB8A}">
      <dgm:prSet/>
      <dgm:spPr/>
      <dgm:t>
        <a:bodyPr/>
        <a:lstStyle/>
        <a:p>
          <a:endParaRPr lang="en-US"/>
        </a:p>
      </dgm:t>
    </dgm:pt>
    <dgm:pt modelId="{090E39DD-F2C5-433E-8D33-F4DE105E797A}" type="sibTrans" cxnId="{9064FDE7-B855-40C8-B81D-1537CDAAAB8A}">
      <dgm:prSet/>
      <dgm:spPr/>
      <dgm:t>
        <a:bodyPr/>
        <a:lstStyle/>
        <a:p>
          <a:endParaRPr lang="en-US"/>
        </a:p>
      </dgm:t>
    </dgm:pt>
    <dgm:pt modelId="{C0F930CB-2B81-4EC8-A8FB-18763964FE00}">
      <dgm:prSet phldrT="[Text]" custT="1"/>
      <dgm:spPr/>
      <dgm:t>
        <a:bodyPr/>
        <a:lstStyle/>
        <a:p>
          <a:r>
            <a:rPr lang="en-US" sz="2400" dirty="0"/>
            <a:t>Primary Market</a:t>
          </a:r>
        </a:p>
      </dgm:t>
    </dgm:pt>
    <dgm:pt modelId="{145FD50B-95ED-45D1-A75B-1D2CB68FC417}" type="parTrans" cxnId="{AC93A12B-309A-4F6B-8CB8-62F72E970FD0}">
      <dgm:prSet/>
      <dgm:spPr/>
      <dgm:t>
        <a:bodyPr/>
        <a:lstStyle/>
        <a:p>
          <a:endParaRPr lang="en-US"/>
        </a:p>
      </dgm:t>
    </dgm:pt>
    <dgm:pt modelId="{D64516DA-2C39-4A35-B1DF-5DBDE3034F0B}" type="sibTrans" cxnId="{AC93A12B-309A-4F6B-8CB8-62F72E970FD0}">
      <dgm:prSet/>
      <dgm:spPr/>
      <dgm:t>
        <a:bodyPr/>
        <a:lstStyle/>
        <a:p>
          <a:endParaRPr lang="en-US"/>
        </a:p>
      </dgm:t>
    </dgm:pt>
    <dgm:pt modelId="{EC9784CE-E031-43E0-BFD4-47B1429049F9}">
      <dgm:prSet phldrT="[Text]" custT="1"/>
      <dgm:spPr/>
      <dgm:t>
        <a:bodyPr/>
        <a:lstStyle/>
        <a:p>
          <a:r>
            <a:rPr lang="en-US" sz="2400" dirty="0"/>
            <a:t>Organized Secondary Market –CSE/DSE</a:t>
          </a:r>
        </a:p>
      </dgm:t>
    </dgm:pt>
    <dgm:pt modelId="{59BB5D07-EF1A-447C-BE48-CA8B3F070E44}" type="sibTrans" cxnId="{6844886F-0798-4E0E-BEF6-C035D7D442E6}">
      <dgm:prSet/>
      <dgm:spPr/>
      <dgm:t>
        <a:bodyPr/>
        <a:lstStyle/>
        <a:p>
          <a:endParaRPr lang="en-US"/>
        </a:p>
      </dgm:t>
    </dgm:pt>
    <dgm:pt modelId="{9AFD9D9F-C71B-4D4B-99D6-CB9914E19656}" type="parTrans" cxnId="{6844886F-0798-4E0E-BEF6-C035D7D442E6}">
      <dgm:prSet/>
      <dgm:spPr/>
      <dgm:t>
        <a:bodyPr/>
        <a:lstStyle/>
        <a:p>
          <a:endParaRPr lang="en-US"/>
        </a:p>
      </dgm:t>
    </dgm:pt>
    <dgm:pt modelId="{42534258-E148-41A7-95E1-316CBB1F26AB}" type="pres">
      <dgm:prSet presAssocID="{D6CCE00A-6B6A-4DA4-8CC1-19A52524BD12}" presName="hierChild1" presStyleCnt="0">
        <dgm:presLayoutVars>
          <dgm:chPref val="1"/>
          <dgm:dir/>
          <dgm:animOne val="branch"/>
          <dgm:animLvl val="lvl"/>
          <dgm:resizeHandles/>
        </dgm:presLayoutVars>
      </dgm:prSet>
      <dgm:spPr/>
    </dgm:pt>
    <dgm:pt modelId="{EA1EA942-AD61-4E18-AC67-71633E53542A}" type="pres">
      <dgm:prSet presAssocID="{DF01DE04-2253-4E3D-8397-3E8FCE63F7D1}" presName="hierRoot1" presStyleCnt="0"/>
      <dgm:spPr/>
    </dgm:pt>
    <dgm:pt modelId="{A17BA6B7-0564-4D62-AF92-F4EF2DC43535}" type="pres">
      <dgm:prSet presAssocID="{DF01DE04-2253-4E3D-8397-3E8FCE63F7D1}" presName="composite" presStyleCnt="0"/>
      <dgm:spPr/>
    </dgm:pt>
    <dgm:pt modelId="{A22492DD-BE35-44E9-A673-D35E202564FD}" type="pres">
      <dgm:prSet presAssocID="{DF01DE04-2253-4E3D-8397-3E8FCE63F7D1}" presName="background" presStyleLbl="node0" presStyleIdx="0" presStyleCnt="1"/>
      <dgm:spPr/>
    </dgm:pt>
    <dgm:pt modelId="{21EB7BE6-E651-4A91-8FA6-7A8954736FD2}" type="pres">
      <dgm:prSet presAssocID="{DF01DE04-2253-4E3D-8397-3E8FCE63F7D1}" presName="text" presStyleLbl="fgAcc0" presStyleIdx="0" presStyleCnt="1">
        <dgm:presLayoutVars>
          <dgm:chPref val="3"/>
        </dgm:presLayoutVars>
      </dgm:prSet>
      <dgm:spPr/>
    </dgm:pt>
    <dgm:pt modelId="{088BB6FC-F78E-4047-A95B-8166A94548A7}" type="pres">
      <dgm:prSet presAssocID="{DF01DE04-2253-4E3D-8397-3E8FCE63F7D1}" presName="hierChild2" presStyleCnt="0"/>
      <dgm:spPr/>
    </dgm:pt>
    <dgm:pt modelId="{414BC508-EAB0-4260-B082-BBBC8A5274FA}" type="pres">
      <dgm:prSet presAssocID="{07C59723-EEAA-4B7C-83D8-CE26F48667B0}" presName="Name10" presStyleLbl="parChTrans1D2" presStyleIdx="0" presStyleCnt="2"/>
      <dgm:spPr/>
    </dgm:pt>
    <dgm:pt modelId="{B0F533D9-9F0E-4902-9B13-B77A6DBF7E01}" type="pres">
      <dgm:prSet presAssocID="{BCDFC7AF-E7D6-4510-865B-4F75845CEEC9}" presName="hierRoot2" presStyleCnt="0"/>
      <dgm:spPr/>
    </dgm:pt>
    <dgm:pt modelId="{E3AFBAA6-3F43-49FF-871C-EF0FBA6359A6}" type="pres">
      <dgm:prSet presAssocID="{BCDFC7AF-E7D6-4510-865B-4F75845CEEC9}" presName="composite2" presStyleCnt="0"/>
      <dgm:spPr/>
    </dgm:pt>
    <dgm:pt modelId="{596F1DB5-7044-4C87-876D-281A4FCC65EA}" type="pres">
      <dgm:prSet presAssocID="{BCDFC7AF-E7D6-4510-865B-4F75845CEEC9}" presName="background2" presStyleLbl="node2" presStyleIdx="0" presStyleCnt="2"/>
      <dgm:spPr/>
    </dgm:pt>
    <dgm:pt modelId="{CCF2155D-1486-4822-9FA0-D56DFF552B28}" type="pres">
      <dgm:prSet presAssocID="{BCDFC7AF-E7D6-4510-865B-4F75845CEEC9}" presName="text2" presStyleLbl="fgAcc2" presStyleIdx="0" presStyleCnt="2">
        <dgm:presLayoutVars>
          <dgm:chPref val="3"/>
        </dgm:presLayoutVars>
      </dgm:prSet>
      <dgm:spPr/>
    </dgm:pt>
    <dgm:pt modelId="{9CC46EF6-6336-44E8-97EC-43CCC6A945BD}" type="pres">
      <dgm:prSet presAssocID="{BCDFC7AF-E7D6-4510-865B-4F75845CEEC9}" presName="hierChild3" presStyleCnt="0"/>
      <dgm:spPr/>
    </dgm:pt>
    <dgm:pt modelId="{80D05A63-64B5-4B36-B4CD-D6D71A21AFD0}" type="pres">
      <dgm:prSet presAssocID="{9AFD9D9F-C71B-4D4B-99D6-CB9914E19656}" presName="Name17" presStyleLbl="parChTrans1D3" presStyleIdx="0" presStyleCnt="2"/>
      <dgm:spPr/>
    </dgm:pt>
    <dgm:pt modelId="{951DA512-F16F-4927-8D91-59CB167AE033}" type="pres">
      <dgm:prSet presAssocID="{EC9784CE-E031-43E0-BFD4-47B1429049F9}" presName="hierRoot3" presStyleCnt="0"/>
      <dgm:spPr/>
    </dgm:pt>
    <dgm:pt modelId="{764FE222-DF5B-4F26-9429-C2C692908BFF}" type="pres">
      <dgm:prSet presAssocID="{EC9784CE-E031-43E0-BFD4-47B1429049F9}" presName="composite3" presStyleCnt="0"/>
      <dgm:spPr/>
    </dgm:pt>
    <dgm:pt modelId="{C0B2D214-1286-4003-9B3E-5EA1DCB0EC7F}" type="pres">
      <dgm:prSet presAssocID="{EC9784CE-E031-43E0-BFD4-47B1429049F9}" presName="background3" presStyleLbl="node3" presStyleIdx="0" presStyleCnt="2"/>
      <dgm:spPr/>
    </dgm:pt>
    <dgm:pt modelId="{BC89E9E3-4913-4000-B9D8-4007DC2F7665}" type="pres">
      <dgm:prSet presAssocID="{EC9784CE-E031-43E0-BFD4-47B1429049F9}" presName="text3" presStyleLbl="fgAcc3" presStyleIdx="0" presStyleCnt="2">
        <dgm:presLayoutVars>
          <dgm:chPref val="3"/>
        </dgm:presLayoutVars>
      </dgm:prSet>
      <dgm:spPr/>
    </dgm:pt>
    <dgm:pt modelId="{50E7CB6C-7CF7-4B47-87C3-471FA31E93FD}" type="pres">
      <dgm:prSet presAssocID="{EC9784CE-E031-43E0-BFD4-47B1429049F9}" presName="hierChild4" presStyleCnt="0"/>
      <dgm:spPr/>
    </dgm:pt>
    <dgm:pt modelId="{E73EBA49-7E5F-4FED-A3DD-5D1DE2DBA8B2}" type="pres">
      <dgm:prSet presAssocID="{E7E9404B-9C91-4868-9C60-8CE17B41736B}" presName="Name17" presStyleLbl="parChTrans1D3" presStyleIdx="1" presStyleCnt="2"/>
      <dgm:spPr/>
    </dgm:pt>
    <dgm:pt modelId="{5B0D0CF7-E5A6-479D-8267-8B812FAA4A55}" type="pres">
      <dgm:prSet presAssocID="{9F38AF14-7B4D-4B97-A0D2-BE303157B41D}" presName="hierRoot3" presStyleCnt="0"/>
      <dgm:spPr/>
    </dgm:pt>
    <dgm:pt modelId="{0DA09733-E336-41CE-B44E-9920C801AC5A}" type="pres">
      <dgm:prSet presAssocID="{9F38AF14-7B4D-4B97-A0D2-BE303157B41D}" presName="composite3" presStyleCnt="0"/>
      <dgm:spPr/>
    </dgm:pt>
    <dgm:pt modelId="{E89057E3-94DE-43DB-A974-A3D116BB96D9}" type="pres">
      <dgm:prSet presAssocID="{9F38AF14-7B4D-4B97-A0D2-BE303157B41D}" presName="background3" presStyleLbl="node3" presStyleIdx="1" presStyleCnt="2"/>
      <dgm:spPr/>
    </dgm:pt>
    <dgm:pt modelId="{46AE4F26-F46F-4926-8D2A-7B2019AC3D34}" type="pres">
      <dgm:prSet presAssocID="{9F38AF14-7B4D-4B97-A0D2-BE303157B41D}" presName="text3" presStyleLbl="fgAcc3" presStyleIdx="1" presStyleCnt="2" custLinFactNeighborX="2158" custLinFactNeighborY="11670">
        <dgm:presLayoutVars>
          <dgm:chPref val="3"/>
        </dgm:presLayoutVars>
      </dgm:prSet>
      <dgm:spPr/>
    </dgm:pt>
    <dgm:pt modelId="{35E2F4BD-4959-463D-B23F-76CA22EAC8B6}" type="pres">
      <dgm:prSet presAssocID="{9F38AF14-7B4D-4B97-A0D2-BE303157B41D}" presName="hierChild4" presStyleCnt="0"/>
      <dgm:spPr/>
    </dgm:pt>
    <dgm:pt modelId="{FED92BFB-3615-4FDB-9F76-A5BB0DB531CD}" type="pres">
      <dgm:prSet presAssocID="{145FD50B-95ED-45D1-A75B-1D2CB68FC417}" presName="Name10" presStyleLbl="parChTrans1D2" presStyleIdx="1" presStyleCnt="2"/>
      <dgm:spPr/>
    </dgm:pt>
    <dgm:pt modelId="{4FDEB81B-70B8-46AB-AE83-D9C13A20A990}" type="pres">
      <dgm:prSet presAssocID="{C0F930CB-2B81-4EC8-A8FB-18763964FE00}" presName="hierRoot2" presStyleCnt="0"/>
      <dgm:spPr/>
    </dgm:pt>
    <dgm:pt modelId="{3FA85CA8-D032-4A60-BE63-F16522923694}" type="pres">
      <dgm:prSet presAssocID="{C0F930CB-2B81-4EC8-A8FB-18763964FE00}" presName="composite2" presStyleCnt="0"/>
      <dgm:spPr/>
    </dgm:pt>
    <dgm:pt modelId="{A896965A-5437-42AE-ADD8-0CB5F53868A1}" type="pres">
      <dgm:prSet presAssocID="{C0F930CB-2B81-4EC8-A8FB-18763964FE00}" presName="background2" presStyleLbl="node2" presStyleIdx="1" presStyleCnt="2"/>
      <dgm:spPr/>
    </dgm:pt>
    <dgm:pt modelId="{1B755E67-AFE6-467B-A8F7-FC13A99776BF}" type="pres">
      <dgm:prSet presAssocID="{C0F930CB-2B81-4EC8-A8FB-18763964FE00}" presName="text2" presStyleLbl="fgAcc2" presStyleIdx="1" presStyleCnt="2">
        <dgm:presLayoutVars>
          <dgm:chPref val="3"/>
        </dgm:presLayoutVars>
      </dgm:prSet>
      <dgm:spPr/>
    </dgm:pt>
    <dgm:pt modelId="{74A24CB1-87A2-430E-9B7D-0B6B14E1FD71}" type="pres">
      <dgm:prSet presAssocID="{C0F930CB-2B81-4EC8-A8FB-18763964FE00}" presName="hierChild3" presStyleCnt="0"/>
      <dgm:spPr/>
    </dgm:pt>
  </dgm:ptLst>
  <dgm:cxnLst>
    <dgm:cxn modelId="{D7DDB709-1DB0-4E8D-8880-D157B5B81C20}" srcId="{D6CCE00A-6B6A-4DA4-8CC1-19A52524BD12}" destId="{DF01DE04-2253-4E3D-8397-3E8FCE63F7D1}" srcOrd="0" destOrd="0" parTransId="{3550454B-2C4B-4D8D-BFE8-4A1C1A11A2B0}" sibTransId="{B40C7618-A9E0-45A9-8E85-2F51C2FE939C}"/>
    <dgm:cxn modelId="{6F72F226-83B5-4655-A0D6-DE6976ACA253}" type="presOf" srcId="{DF01DE04-2253-4E3D-8397-3E8FCE63F7D1}" destId="{21EB7BE6-E651-4A91-8FA6-7A8954736FD2}" srcOrd="0" destOrd="0" presId="urn:microsoft.com/office/officeart/2005/8/layout/hierarchy1"/>
    <dgm:cxn modelId="{AC93A12B-309A-4F6B-8CB8-62F72E970FD0}" srcId="{DF01DE04-2253-4E3D-8397-3E8FCE63F7D1}" destId="{C0F930CB-2B81-4EC8-A8FB-18763964FE00}" srcOrd="1" destOrd="0" parTransId="{145FD50B-95ED-45D1-A75B-1D2CB68FC417}" sibTransId="{D64516DA-2C39-4A35-B1DF-5DBDE3034F0B}"/>
    <dgm:cxn modelId="{FEFFAB2C-776A-40E8-A569-A700C1A5A225}" type="presOf" srcId="{C0F930CB-2B81-4EC8-A8FB-18763964FE00}" destId="{1B755E67-AFE6-467B-A8F7-FC13A99776BF}" srcOrd="0" destOrd="0" presId="urn:microsoft.com/office/officeart/2005/8/layout/hierarchy1"/>
    <dgm:cxn modelId="{25121F2D-DEE3-4EF2-AA88-3A3EE4422A9C}" type="presOf" srcId="{9F38AF14-7B4D-4B97-A0D2-BE303157B41D}" destId="{46AE4F26-F46F-4926-8D2A-7B2019AC3D34}" srcOrd="0" destOrd="0" presId="urn:microsoft.com/office/officeart/2005/8/layout/hierarchy1"/>
    <dgm:cxn modelId="{6844886F-0798-4E0E-BEF6-C035D7D442E6}" srcId="{BCDFC7AF-E7D6-4510-865B-4F75845CEEC9}" destId="{EC9784CE-E031-43E0-BFD4-47B1429049F9}" srcOrd="0" destOrd="0" parTransId="{9AFD9D9F-C71B-4D4B-99D6-CB9914E19656}" sibTransId="{59BB5D07-EF1A-447C-BE48-CA8B3F070E44}"/>
    <dgm:cxn modelId="{A965B883-5F6A-425A-889C-BA47BD35D203}" type="presOf" srcId="{BCDFC7AF-E7D6-4510-865B-4F75845CEEC9}" destId="{CCF2155D-1486-4822-9FA0-D56DFF552B28}" srcOrd="0" destOrd="0" presId="urn:microsoft.com/office/officeart/2005/8/layout/hierarchy1"/>
    <dgm:cxn modelId="{86E2E79D-A211-4491-80E6-0B5C5CB90691}" type="presOf" srcId="{D6CCE00A-6B6A-4DA4-8CC1-19A52524BD12}" destId="{42534258-E148-41A7-95E1-316CBB1F26AB}" srcOrd="0" destOrd="0" presId="urn:microsoft.com/office/officeart/2005/8/layout/hierarchy1"/>
    <dgm:cxn modelId="{84B362AB-4B45-4B95-8B7C-A05E69165089}" type="presOf" srcId="{EC9784CE-E031-43E0-BFD4-47B1429049F9}" destId="{BC89E9E3-4913-4000-B9D8-4007DC2F7665}" srcOrd="0" destOrd="0" presId="urn:microsoft.com/office/officeart/2005/8/layout/hierarchy1"/>
    <dgm:cxn modelId="{FF6E7DB3-DD9A-41A3-A364-D5BBCFBBD77F}" type="presOf" srcId="{07C59723-EEAA-4B7C-83D8-CE26F48667B0}" destId="{414BC508-EAB0-4260-B082-BBBC8A5274FA}" srcOrd="0" destOrd="0" presId="urn:microsoft.com/office/officeart/2005/8/layout/hierarchy1"/>
    <dgm:cxn modelId="{691FFFC4-7CA7-4C5A-81DB-C03BF6B9E162}" type="presOf" srcId="{E7E9404B-9C91-4868-9C60-8CE17B41736B}" destId="{E73EBA49-7E5F-4FED-A3DD-5D1DE2DBA8B2}" srcOrd="0" destOrd="0" presId="urn:microsoft.com/office/officeart/2005/8/layout/hierarchy1"/>
    <dgm:cxn modelId="{B2DBDFCC-0562-4BC9-A810-9C49121CB6DD}" srcId="{DF01DE04-2253-4E3D-8397-3E8FCE63F7D1}" destId="{BCDFC7AF-E7D6-4510-865B-4F75845CEEC9}" srcOrd="0" destOrd="0" parTransId="{07C59723-EEAA-4B7C-83D8-CE26F48667B0}" sibTransId="{6FD60FED-D31D-4A80-9384-279E2F8C0E70}"/>
    <dgm:cxn modelId="{58D3DBE1-DCA4-4A0F-8989-DFC7D52ADA13}" type="presOf" srcId="{9AFD9D9F-C71B-4D4B-99D6-CB9914E19656}" destId="{80D05A63-64B5-4B36-B4CD-D6D71A21AFD0}" srcOrd="0" destOrd="0" presId="urn:microsoft.com/office/officeart/2005/8/layout/hierarchy1"/>
    <dgm:cxn modelId="{9064FDE7-B855-40C8-B81D-1537CDAAAB8A}" srcId="{BCDFC7AF-E7D6-4510-865B-4F75845CEEC9}" destId="{9F38AF14-7B4D-4B97-A0D2-BE303157B41D}" srcOrd="1" destOrd="0" parTransId="{E7E9404B-9C91-4868-9C60-8CE17B41736B}" sibTransId="{090E39DD-F2C5-433E-8D33-F4DE105E797A}"/>
    <dgm:cxn modelId="{078158F3-CF35-448B-81CF-D31FB4BB1576}" type="presOf" srcId="{145FD50B-95ED-45D1-A75B-1D2CB68FC417}" destId="{FED92BFB-3615-4FDB-9F76-A5BB0DB531CD}" srcOrd="0" destOrd="0" presId="urn:microsoft.com/office/officeart/2005/8/layout/hierarchy1"/>
    <dgm:cxn modelId="{96128DDB-B0B5-4A61-AA8A-2D52A1523D7E}" type="presParOf" srcId="{42534258-E148-41A7-95E1-316CBB1F26AB}" destId="{EA1EA942-AD61-4E18-AC67-71633E53542A}" srcOrd="0" destOrd="0" presId="urn:microsoft.com/office/officeart/2005/8/layout/hierarchy1"/>
    <dgm:cxn modelId="{8E077BD1-4A66-4B90-B726-FBA116569CB0}" type="presParOf" srcId="{EA1EA942-AD61-4E18-AC67-71633E53542A}" destId="{A17BA6B7-0564-4D62-AF92-F4EF2DC43535}" srcOrd="0" destOrd="0" presId="urn:microsoft.com/office/officeart/2005/8/layout/hierarchy1"/>
    <dgm:cxn modelId="{E0B7F607-1021-4029-8E10-1C0A9B00D62E}" type="presParOf" srcId="{A17BA6B7-0564-4D62-AF92-F4EF2DC43535}" destId="{A22492DD-BE35-44E9-A673-D35E202564FD}" srcOrd="0" destOrd="0" presId="urn:microsoft.com/office/officeart/2005/8/layout/hierarchy1"/>
    <dgm:cxn modelId="{D894CD86-98E5-45DC-AD8E-AC2F5DDA8C3E}" type="presParOf" srcId="{A17BA6B7-0564-4D62-AF92-F4EF2DC43535}" destId="{21EB7BE6-E651-4A91-8FA6-7A8954736FD2}" srcOrd="1" destOrd="0" presId="urn:microsoft.com/office/officeart/2005/8/layout/hierarchy1"/>
    <dgm:cxn modelId="{7B0F2516-1E06-4C49-915C-E0AB92DA7A6C}" type="presParOf" srcId="{EA1EA942-AD61-4E18-AC67-71633E53542A}" destId="{088BB6FC-F78E-4047-A95B-8166A94548A7}" srcOrd="1" destOrd="0" presId="urn:microsoft.com/office/officeart/2005/8/layout/hierarchy1"/>
    <dgm:cxn modelId="{A3BA6954-B597-47F6-8447-29BB4147D511}" type="presParOf" srcId="{088BB6FC-F78E-4047-A95B-8166A94548A7}" destId="{414BC508-EAB0-4260-B082-BBBC8A5274FA}" srcOrd="0" destOrd="0" presId="urn:microsoft.com/office/officeart/2005/8/layout/hierarchy1"/>
    <dgm:cxn modelId="{8CF6A443-B2DF-48CE-96BC-69A68B65113A}" type="presParOf" srcId="{088BB6FC-F78E-4047-A95B-8166A94548A7}" destId="{B0F533D9-9F0E-4902-9B13-B77A6DBF7E01}" srcOrd="1" destOrd="0" presId="urn:microsoft.com/office/officeart/2005/8/layout/hierarchy1"/>
    <dgm:cxn modelId="{9051735E-8E9F-4BE8-AA94-C1DAB8BEAAFE}" type="presParOf" srcId="{B0F533D9-9F0E-4902-9B13-B77A6DBF7E01}" destId="{E3AFBAA6-3F43-49FF-871C-EF0FBA6359A6}" srcOrd="0" destOrd="0" presId="urn:microsoft.com/office/officeart/2005/8/layout/hierarchy1"/>
    <dgm:cxn modelId="{C4A71224-DE6D-466B-AB0D-5407EDF53B2A}" type="presParOf" srcId="{E3AFBAA6-3F43-49FF-871C-EF0FBA6359A6}" destId="{596F1DB5-7044-4C87-876D-281A4FCC65EA}" srcOrd="0" destOrd="0" presId="urn:microsoft.com/office/officeart/2005/8/layout/hierarchy1"/>
    <dgm:cxn modelId="{717FADEE-A899-45AF-B933-78E9CFAF1B3C}" type="presParOf" srcId="{E3AFBAA6-3F43-49FF-871C-EF0FBA6359A6}" destId="{CCF2155D-1486-4822-9FA0-D56DFF552B28}" srcOrd="1" destOrd="0" presId="urn:microsoft.com/office/officeart/2005/8/layout/hierarchy1"/>
    <dgm:cxn modelId="{D8310D9B-331A-4289-9585-1342F8FF4396}" type="presParOf" srcId="{B0F533D9-9F0E-4902-9B13-B77A6DBF7E01}" destId="{9CC46EF6-6336-44E8-97EC-43CCC6A945BD}" srcOrd="1" destOrd="0" presId="urn:microsoft.com/office/officeart/2005/8/layout/hierarchy1"/>
    <dgm:cxn modelId="{897B268D-DF2B-4E86-8F7A-0150BFEB5726}" type="presParOf" srcId="{9CC46EF6-6336-44E8-97EC-43CCC6A945BD}" destId="{80D05A63-64B5-4B36-B4CD-D6D71A21AFD0}" srcOrd="0" destOrd="0" presId="urn:microsoft.com/office/officeart/2005/8/layout/hierarchy1"/>
    <dgm:cxn modelId="{CB9078C7-F058-42F0-8400-D4C251D33EE9}" type="presParOf" srcId="{9CC46EF6-6336-44E8-97EC-43CCC6A945BD}" destId="{951DA512-F16F-4927-8D91-59CB167AE033}" srcOrd="1" destOrd="0" presId="urn:microsoft.com/office/officeart/2005/8/layout/hierarchy1"/>
    <dgm:cxn modelId="{00F76E84-0B57-4AE7-8AC4-3B3D353F94A6}" type="presParOf" srcId="{951DA512-F16F-4927-8D91-59CB167AE033}" destId="{764FE222-DF5B-4F26-9429-C2C692908BFF}" srcOrd="0" destOrd="0" presId="urn:microsoft.com/office/officeart/2005/8/layout/hierarchy1"/>
    <dgm:cxn modelId="{50F6F600-8237-4022-B858-237AF9C5F1D8}" type="presParOf" srcId="{764FE222-DF5B-4F26-9429-C2C692908BFF}" destId="{C0B2D214-1286-4003-9B3E-5EA1DCB0EC7F}" srcOrd="0" destOrd="0" presId="urn:microsoft.com/office/officeart/2005/8/layout/hierarchy1"/>
    <dgm:cxn modelId="{D9F37FD2-1C97-429F-880E-337123CE7E7D}" type="presParOf" srcId="{764FE222-DF5B-4F26-9429-C2C692908BFF}" destId="{BC89E9E3-4913-4000-B9D8-4007DC2F7665}" srcOrd="1" destOrd="0" presId="urn:microsoft.com/office/officeart/2005/8/layout/hierarchy1"/>
    <dgm:cxn modelId="{5FC98A85-3543-497E-9118-354D19F51269}" type="presParOf" srcId="{951DA512-F16F-4927-8D91-59CB167AE033}" destId="{50E7CB6C-7CF7-4B47-87C3-471FA31E93FD}" srcOrd="1" destOrd="0" presId="urn:microsoft.com/office/officeart/2005/8/layout/hierarchy1"/>
    <dgm:cxn modelId="{CD83AE30-60FD-4A0E-8292-3032A4258EBF}" type="presParOf" srcId="{9CC46EF6-6336-44E8-97EC-43CCC6A945BD}" destId="{E73EBA49-7E5F-4FED-A3DD-5D1DE2DBA8B2}" srcOrd="2" destOrd="0" presId="urn:microsoft.com/office/officeart/2005/8/layout/hierarchy1"/>
    <dgm:cxn modelId="{3CD0C7E0-09D2-42E2-88F6-DB98A5000C5D}" type="presParOf" srcId="{9CC46EF6-6336-44E8-97EC-43CCC6A945BD}" destId="{5B0D0CF7-E5A6-479D-8267-8B812FAA4A55}" srcOrd="3" destOrd="0" presId="urn:microsoft.com/office/officeart/2005/8/layout/hierarchy1"/>
    <dgm:cxn modelId="{2A889196-562B-4912-8FBA-77422D7ACC22}" type="presParOf" srcId="{5B0D0CF7-E5A6-479D-8267-8B812FAA4A55}" destId="{0DA09733-E336-41CE-B44E-9920C801AC5A}" srcOrd="0" destOrd="0" presId="urn:microsoft.com/office/officeart/2005/8/layout/hierarchy1"/>
    <dgm:cxn modelId="{32B1BC6D-85F3-422D-B1F6-528C6ACB155B}" type="presParOf" srcId="{0DA09733-E336-41CE-B44E-9920C801AC5A}" destId="{E89057E3-94DE-43DB-A974-A3D116BB96D9}" srcOrd="0" destOrd="0" presId="urn:microsoft.com/office/officeart/2005/8/layout/hierarchy1"/>
    <dgm:cxn modelId="{8534ED9E-A9E4-4EE7-8BDB-CF826B40AB4A}" type="presParOf" srcId="{0DA09733-E336-41CE-B44E-9920C801AC5A}" destId="{46AE4F26-F46F-4926-8D2A-7B2019AC3D34}" srcOrd="1" destOrd="0" presId="urn:microsoft.com/office/officeart/2005/8/layout/hierarchy1"/>
    <dgm:cxn modelId="{5CB59484-D04D-4768-BABF-F3BDDF31D260}" type="presParOf" srcId="{5B0D0CF7-E5A6-479D-8267-8B812FAA4A55}" destId="{35E2F4BD-4959-463D-B23F-76CA22EAC8B6}" srcOrd="1" destOrd="0" presId="urn:microsoft.com/office/officeart/2005/8/layout/hierarchy1"/>
    <dgm:cxn modelId="{C23B76E4-4418-41DF-A924-AC59F6AD5008}" type="presParOf" srcId="{088BB6FC-F78E-4047-A95B-8166A94548A7}" destId="{FED92BFB-3615-4FDB-9F76-A5BB0DB531CD}" srcOrd="2" destOrd="0" presId="urn:microsoft.com/office/officeart/2005/8/layout/hierarchy1"/>
    <dgm:cxn modelId="{538DA4BA-9200-4A92-BF1A-14882CFF13C2}" type="presParOf" srcId="{088BB6FC-F78E-4047-A95B-8166A94548A7}" destId="{4FDEB81B-70B8-46AB-AE83-D9C13A20A990}" srcOrd="3" destOrd="0" presId="urn:microsoft.com/office/officeart/2005/8/layout/hierarchy1"/>
    <dgm:cxn modelId="{AF060C48-09EE-421B-8D5D-3AE863978435}" type="presParOf" srcId="{4FDEB81B-70B8-46AB-AE83-D9C13A20A990}" destId="{3FA85CA8-D032-4A60-BE63-F16522923694}" srcOrd="0" destOrd="0" presId="urn:microsoft.com/office/officeart/2005/8/layout/hierarchy1"/>
    <dgm:cxn modelId="{1F70F6DC-2919-4192-AF03-F6513679BA27}" type="presParOf" srcId="{3FA85CA8-D032-4A60-BE63-F16522923694}" destId="{A896965A-5437-42AE-ADD8-0CB5F53868A1}" srcOrd="0" destOrd="0" presId="urn:microsoft.com/office/officeart/2005/8/layout/hierarchy1"/>
    <dgm:cxn modelId="{9617F9BD-D602-4EF0-A35B-7BE6D91E46FE}" type="presParOf" srcId="{3FA85CA8-D032-4A60-BE63-F16522923694}" destId="{1B755E67-AFE6-467B-A8F7-FC13A99776BF}" srcOrd="1" destOrd="0" presId="urn:microsoft.com/office/officeart/2005/8/layout/hierarchy1"/>
    <dgm:cxn modelId="{17B50832-516E-4FCB-94DE-1CBBFEC74AE5}" type="presParOf" srcId="{4FDEB81B-70B8-46AB-AE83-D9C13A20A990}" destId="{74A24CB1-87A2-430E-9B7D-0B6B14E1FD7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503A3-5592-4A4E-8EAE-8A0A927CBB6D}">
      <dsp:nvSpPr>
        <dsp:cNvPr id="0" name=""/>
        <dsp:cNvSpPr/>
      </dsp:nvSpPr>
      <dsp:spPr>
        <a:xfrm rot="16200000">
          <a:off x="-2188040" y="2192266"/>
          <a:ext cx="5867399" cy="1482867"/>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marL="0" lvl="0" indent="0" algn="l" defTabSz="889000">
            <a:lnSpc>
              <a:spcPct val="90000"/>
            </a:lnSpc>
            <a:spcBef>
              <a:spcPct val="0"/>
            </a:spcBef>
            <a:spcAft>
              <a:spcPct val="35000"/>
            </a:spcAft>
            <a:buNone/>
          </a:pPr>
          <a:r>
            <a:rPr lang="en-US" sz="2000" b="1" u="sng" kern="1200" dirty="0">
              <a:solidFill>
                <a:schemeClr val="accent5">
                  <a:lumMod val="50000"/>
                </a:schemeClr>
              </a:solidFill>
            </a:rPr>
            <a:t>Money Market</a:t>
          </a:r>
        </a:p>
        <a:p>
          <a:pPr marL="171450" lvl="1" indent="-171450" algn="l" defTabSz="711200">
            <a:lnSpc>
              <a:spcPct val="100000"/>
            </a:lnSpc>
            <a:spcBef>
              <a:spcPct val="0"/>
            </a:spcBef>
            <a:spcAft>
              <a:spcPct val="15000"/>
            </a:spcAft>
            <a:buChar char="•"/>
          </a:pPr>
          <a:r>
            <a:rPr lang="en-US" sz="1600" b="1" kern="1200" dirty="0">
              <a:solidFill>
                <a:schemeClr val="tx1"/>
              </a:solidFill>
            </a:rPr>
            <a:t>Current</a:t>
          </a:r>
          <a:endParaRPr lang="en-US" sz="1600" kern="1200" dirty="0"/>
        </a:p>
        <a:p>
          <a:pPr marL="171450" lvl="1" indent="-171450" algn="l" defTabSz="711200">
            <a:lnSpc>
              <a:spcPct val="100000"/>
            </a:lnSpc>
            <a:spcBef>
              <a:spcPct val="0"/>
            </a:spcBef>
            <a:spcAft>
              <a:spcPct val="15000"/>
            </a:spcAft>
            <a:buChar char="•"/>
          </a:pPr>
          <a:r>
            <a:rPr lang="en-US" sz="1600" b="1" kern="1200" dirty="0">
              <a:solidFill>
                <a:schemeClr val="tx1"/>
              </a:solidFill>
            </a:rPr>
            <a:t>Savings</a:t>
          </a:r>
        </a:p>
        <a:p>
          <a:pPr marL="171450" lvl="1" indent="-171450" algn="l" defTabSz="711200">
            <a:lnSpc>
              <a:spcPct val="100000"/>
            </a:lnSpc>
            <a:spcBef>
              <a:spcPct val="0"/>
            </a:spcBef>
            <a:spcAft>
              <a:spcPct val="15000"/>
            </a:spcAft>
            <a:buChar char="•"/>
          </a:pPr>
          <a:r>
            <a:rPr lang="en-US" sz="1600" b="1" kern="1200" dirty="0">
              <a:solidFill>
                <a:schemeClr val="tx1"/>
              </a:solidFill>
            </a:rPr>
            <a:t>Short Term Deposit</a:t>
          </a:r>
        </a:p>
        <a:p>
          <a:pPr marL="171450" lvl="1" indent="-171450" algn="l" defTabSz="711200">
            <a:lnSpc>
              <a:spcPct val="100000"/>
            </a:lnSpc>
            <a:spcBef>
              <a:spcPct val="0"/>
            </a:spcBef>
            <a:spcAft>
              <a:spcPct val="15000"/>
            </a:spcAft>
            <a:buChar char="•"/>
          </a:pPr>
          <a:r>
            <a:rPr lang="en-US" sz="1600" b="1" kern="1200" dirty="0">
              <a:solidFill>
                <a:schemeClr val="tx1"/>
              </a:solidFill>
            </a:rPr>
            <a:t>Fixed Deposit</a:t>
          </a:r>
        </a:p>
        <a:p>
          <a:pPr marL="171450" lvl="1" indent="-171450" algn="l" defTabSz="711200">
            <a:lnSpc>
              <a:spcPct val="100000"/>
            </a:lnSpc>
            <a:spcBef>
              <a:spcPct val="0"/>
            </a:spcBef>
            <a:spcAft>
              <a:spcPct val="15000"/>
            </a:spcAft>
            <a:buChar char="•"/>
          </a:pPr>
          <a:r>
            <a:rPr lang="en-US" sz="1600" b="1" kern="1200" dirty="0">
              <a:solidFill>
                <a:schemeClr val="tx1"/>
              </a:solidFill>
            </a:rPr>
            <a:t>Pension Scheme </a:t>
          </a:r>
        </a:p>
        <a:p>
          <a:pPr marL="171450" lvl="1" indent="-171450" algn="l" defTabSz="711200">
            <a:lnSpc>
              <a:spcPct val="100000"/>
            </a:lnSpc>
            <a:spcBef>
              <a:spcPct val="0"/>
            </a:spcBef>
            <a:spcAft>
              <a:spcPct val="15000"/>
            </a:spcAft>
            <a:buChar char="•"/>
          </a:pPr>
          <a:r>
            <a:rPr lang="en-US" sz="1600" b="1" kern="1200" dirty="0">
              <a:solidFill>
                <a:schemeClr val="tx1"/>
              </a:solidFill>
            </a:rPr>
            <a:t>Islamic Deposit Schemes </a:t>
          </a:r>
        </a:p>
        <a:p>
          <a:pPr marL="171450" lvl="1" indent="-171450" algn="l" defTabSz="711200">
            <a:lnSpc>
              <a:spcPct val="100000"/>
            </a:lnSpc>
            <a:spcBef>
              <a:spcPct val="0"/>
            </a:spcBef>
            <a:spcAft>
              <a:spcPct val="15000"/>
            </a:spcAft>
            <a:buChar char="•"/>
          </a:pPr>
          <a:r>
            <a:rPr lang="en-US" sz="1600" b="1" kern="1200" dirty="0">
              <a:solidFill>
                <a:schemeClr val="tx1"/>
              </a:solidFill>
            </a:rPr>
            <a:t>Other Deposit Scheme</a:t>
          </a:r>
        </a:p>
      </dsp:txBody>
      <dsp:txXfrm rot="5400000">
        <a:off x="4226" y="1173480"/>
        <a:ext cx="1482867" cy="3520439"/>
      </dsp:txXfrm>
    </dsp:sp>
    <dsp:sp modelId="{E14BD8EB-A835-4FCE-80B3-5C480D0DB066}">
      <dsp:nvSpPr>
        <dsp:cNvPr id="0" name=""/>
        <dsp:cNvSpPr/>
      </dsp:nvSpPr>
      <dsp:spPr>
        <a:xfrm rot="16200000">
          <a:off x="-593957" y="2192266"/>
          <a:ext cx="5867399" cy="1482867"/>
        </a:xfrm>
        <a:prstGeom prst="flowChartManualOperation">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marL="0" lvl="0" indent="0" algn="l" defTabSz="889000">
            <a:lnSpc>
              <a:spcPct val="90000"/>
            </a:lnSpc>
            <a:spcBef>
              <a:spcPct val="0"/>
            </a:spcBef>
            <a:spcAft>
              <a:spcPct val="35000"/>
            </a:spcAft>
            <a:buNone/>
          </a:pPr>
          <a:r>
            <a:rPr lang="en-US" sz="2000" b="1" u="sng" kern="1200" dirty="0">
              <a:solidFill>
                <a:schemeClr val="accent6">
                  <a:lumMod val="50000"/>
                </a:schemeClr>
              </a:solidFill>
            </a:rPr>
            <a:t>Govt. Borrowings</a:t>
          </a:r>
        </a:p>
        <a:p>
          <a:pPr marL="171450" lvl="1" indent="-171450" algn="l" defTabSz="711200">
            <a:lnSpc>
              <a:spcPct val="100000"/>
            </a:lnSpc>
            <a:spcBef>
              <a:spcPct val="0"/>
            </a:spcBef>
            <a:spcAft>
              <a:spcPct val="15000"/>
            </a:spcAft>
            <a:buChar char="•"/>
          </a:pPr>
          <a:r>
            <a:rPr lang="en-US" sz="1600" b="1" kern="1200" dirty="0">
              <a:solidFill>
                <a:schemeClr val="tx1"/>
              </a:solidFill>
            </a:rPr>
            <a:t>Treasury Bonds </a:t>
          </a:r>
        </a:p>
        <a:p>
          <a:pPr marL="171450" lvl="1" indent="-171450" algn="l" defTabSz="711200">
            <a:lnSpc>
              <a:spcPct val="100000"/>
            </a:lnSpc>
            <a:spcBef>
              <a:spcPct val="0"/>
            </a:spcBef>
            <a:spcAft>
              <a:spcPct val="15000"/>
            </a:spcAft>
            <a:buChar char="•"/>
          </a:pPr>
          <a:r>
            <a:rPr lang="en-US" sz="1600" b="1" kern="1200" dirty="0">
              <a:solidFill>
                <a:schemeClr val="tx1"/>
              </a:solidFill>
            </a:rPr>
            <a:t>Postal Deposit Schemes</a:t>
          </a:r>
        </a:p>
        <a:p>
          <a:pPr marL="171450" lvl="1" indent="-171450" algn="l" defTabSz="711200">
            <a:lnSpc>
              <a:spcPct val="100000"/>
            </a:lnSpc>
            <a:spcBef>
              <a:spcPct val="0"/>
            </a:spcBef>
            <a:spcAft>
              <a:spcPct val="15000"/>
            </a:spcAft>
            <a:buChar char="•"/>
          </a:pPr>
          <a:r>
            <a:rPr lang="en-US" sz="1600" b="1" kern="1200" dirty="0">
              <a:solidFill>
                <a:schemeClr val="tx1"/>
              </a:solidFill>
            </a:rPr>
            <a:t>Jatio Shanchay patra </a:t>
          </a:r>
        </a:p>
        <a:p>
          <a:pPr marL="171450" lvl="1" indent="-171450" algn="l" defTabSz="711200">
            <a:lnSpc>
              <a:spcPct val="100000"/>
            </a:lnSpc>
            <a:spcBef>
              <a:spcPct val="0"/>
            </a:spcBef>
            <a:spcAft>
              <a:spcPct val="15000"/>
            </a:spcAft>
            <a:buChar char="•"/>
          </a:pPr>
          <a:r>
            <a:rPr lang="en-US" sz="1600" b="1" kern="1200" dirty="0">
              <a:solidFill>
                <a:schemeClr val="tx1"/>
              </a:solidFill>
            </a:rPr>
            <a:t>Wage Earners’ Bond</a:t>
          </a:r>
        </a:p>
        <a:p>
          <a:pPr marL="171450" lvl="1" indent="-171450" algn="l" defTabSz="711200">
            <a:lnSpc>
              <a:spcPct val="100000"/>
            </a:lnSpc>
            <a:spcBef>
              <a:spcPct val="0"/>
            </a:spcBef>
            <a:spcAft>
              <a:spcPct val="15000"/>
            </a:spcAft>
            <a:buChar char="•"/>
          </a:pPr>
          <a:r>
            <a:rPr lang="en-US" sz="1600" b="1" kern="1200" dirty="0">
              <a:solidFill>
                <a:schemeClr val="tx1"/>
              </a:solidFill>
            </a:rPr>
            <a:t>Other Scheme</a:t>
          </a:r>
        </a:p>
        <a:p>
          <a:pPr marL="171450" lvl="1" indent="-171450" algn="l" defTabSz="711200">
            <a:lnSpc>
              <a:spcPct val="150000"/>
            </a:lnSpc>
            <a:spcBef>
              <a:spcPct val="0"/>
            </a:spcBef>
            <a:spcAft>
              <a:spcPct val="15000"/>
            </a:spcAft>
            <a:buChar char="•"/>
          </a:pPr>
          <a:endParaRPr lang="en-US" sz="1600" kern="1200" dirty="0">
            <a:solidFill>
              <a:schemeClr val="tx1"/>
            </a:solidFill>
          </a:endParaRPr>
        </a:p>
      </dsp:txBody>
      <dsp:txXfrm rot="5400000">
        <a:off x="1598309" y="1173480"/>
        <a:ext cx="1482867" cy="3520439"/>
      </dsp:txXfrm>
    </dsp:sp>
    <dsp:sp modelId="{E2C06329-57EA-4D00-9770-F0CA733A54D7}">
      <dsp:nvSpPr>
        <dsp:cNvPr id="0" name=""/>
        <dsp:cNvSpPr/>
      </dsp:nvSpPr>
      <dsp:spPr>
        <a:xfrm rot="16200000">
          <a:off x="1000125" y="2192266"/>
          <a:ext cx="5867399" cy="1482867"/>
        </a:xfrm>
        <a:prstGeom prst="flowChartManualOperation">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t" anchorCtr="0">
          <a:noAutofit/>
        </a:bodyPr>
        <a:lstStyle/>
        <a:p>
          <a:pPr marL="0" lvl="0" indent="0" algn="l" defTabSz="889000">
            <a:lnSpc>
              <a:spcPct val="90000"/>
            </a:lnSpc>
            <a:spcBef>
              <a:spcPct val="0"/>
            </a:spcBef>
            <a:spcAft>
              <a:spcPct val="35000"/>
            </a:spcAft>
            <a:buNone/>
          </a:pPr>
          <a:r>
            <a:rPr lang="en-US" sz="2000" b="1" u="sng" kern="1200" dirty="0">
              <a:solidFill>
                <a:srgbClr val="FFFF00"/>
              </a:solidFill>
            </a:rPr>
            <a:t>Capital Market</a:t>
          </a:r>
        </a:p>
        <a:p>
          <a:pPr marL="114300" lvl="1" indent="-114300" algn="l" defTabSz="666750">
            <a:lnSpc>
              <a:spcPct val="100000"/>
            </a:lnSpc>
            <a:spcBef>
              <a:spcPct val="0"/>
            </a:spcBef>
            <a:spcAft>
              <a:spcPts val="0"/>
            </a:spcAft>
            <a:buChar char="•"/>
          </a:pPr>
          <a:r>
            <a:rPr lang="en-US" sz="1500" b="1" kern="1200" dirty="0"/>
            <a:t>Share</a:t>
          </a:r>
        </a:p>
        <a:p>
          <a:pPr marL="114300" lvl="1" indent="-114300" algn="l" defTabSz="666750">
            <a:lnSpc>
              <a:spcPct val="100000"/>
            </a:lnSpc>
            <a:spcBef>
              <a:spcPct val="0"/>
            </a:spcBef>
            <a:spcAft>
              <a:spcPts val="0"/>
            </a:spcAft>
            <a:buChar char="•"/>
          </a:pPr>
          <a:r>
            <a:rPr lang="en-US" sz="1500" b="1" kern="1200" dirty="0"/>
            <a:t>Bond</a:t>
          </a:r>
        </a:p>
        <a:p>
          <a:pPr marL="114300" lvl="1" indent="-114300" algn="l" defTabSz="666750">
            <a:lnSpc>
              <a:spcPct val="100000"/>
            </a:lnSpc>
            <a:spcBef>
              <a:spcPct val="0"/>
            </a:spcBef>
            <a:spcAft>
              <a:spcPts val="0"/>
            </a:spcAft>
            <a:buChar char="•"/>
          </a:pPr>
          <a:r>
            <a:rPr lang="en-US" sz="1500" b="1" kern="1200" dirty="0"/>
            <a:t>Debenture</a:t>
          </a:r>
        </a:p>
        <a:p>
          <a:pPr marL="114300" lvl="1" indent="-114300" algn="l" defTabSz="666750">
            <a:lnSpc>
              <a:spcPct val="100000"/>
            </a:lnSpc>
            <a:spcBef>
              <a:spcPct val="0"/>
            </a:spcBef>
            <a:spcAft>
              <a:spcPts val="0"/>
            </a:spcAft>
            <a:buChar char="•"/>
          </a:pPr>
          <a:r>
            <a:rPr lang="en-US" sz="1500" b="1" kern="1200" dirty="0"/>
            <a:t>Mutual Fund</a:t>
          </a:r>
        </a:p>
        <a:p>
          <a:pPr marL="114300" lvl="1" indent="-114300" algn="l" defTabSz="666750">
            <a:lnSpc>
              <a:spcPct val="100000"/>
            </a:lnSpc>
            <a:spcBef>
              <a:spcPct val="0"/>
            </a:spcBef>
            <a:spcAft>
              <a:spcPts val="0"/>
            </a:spcAft>
            <a:buChar char="•"/>
          </a:pPr>
          <a:r>
            <a:rPr lang="en-US" sz="1500" b="1" kern="1200" dirty="0"/>
            <a:t>ETF</a:t>
          </a:r>
        </a:p>
        <a:p>
          <a:pPr marL="114300" lvl="1" indent="-114300" algn="l" defTabSz="666750">
            <a:lnSpc>
              <a:spcPct val="100000"/>
            </a:lnSpc>
            <a:spcBef>
              <a:spcPct val="0"/>
            </a:spcBef>
            <a:spcAft>
              <a:spcPts val="0"/>
            </a:spcAft>
            <a:buChar char="•"/>
          </a:pPr>
          <a:r>
            <a:rPr lang="en-US" sz="1500" b="1" kern="1200" dirty="0"/>
            <a:t>Alternative Investment Funds</a:t>
          </a:r>
        </a:p>
        <a:p>
          <a:pPr marL="114300" lvl="1" indent="-114300" algn="l" defTabSz="666750">
            <a:lnSpc>
              <a:spcPct val="100000"/>
            </a:lnSpc>
            <a:spcBef>
              <a:spcPct val="0"/>
            </a:spcBef>
            <a:spcAft>
              <a:spcPts val="0"/>
            </a:spcAft>
            <a:buChar char="•"/>
          </a:pPr>
          <a:r>
            <a:rPr lang="en-US" sz="1500" b="1" kern="1200" dirty="0"/>
            <a:t>Asset Based Securities</a:t>
          </a:r>
        </a:p>
        <a:p>
          <a:pPr marL="114300" lvl="1" indent="-114300" algn="l" defTabSz="666750">
            <a:lnSpc>
              <a:spcPct val="100000"/>
            </a:lnSpc>
            <a:spcBef>
              <a:spcPct val="0"/>
            </a:spcBef>
            <a:spcAft>
              <a:spcPts val="0"/>
            </a:spcAft>
            <a:buChar char="•"/>
          </a:pPr>
          <a:r>
            <a:rPr lang="en-US" sz="1500" b="1" kern="1200" dirty="0"/>
            <a:t>Derivatives</a:t>
          </a:r>
        </a:p>
        <a:p>
          <a:pPr marL="114300" lvl="1" indent="-114300" algn="l" defTabSz="666750">
            <a:lnSpc>
              <a:spcPct val="100000"/>
            </a:lnSpc>
            <a:spcBef>
              <a:spcPct val="0"/>
            </a:spcBef>
            <a:spcAft>
              <a:spcPts val="0"/>
            </a:spcAft>
            <a:buChar char="•"/>
          </a:pPr>
          <a:r>
            <a:rPr lang="en-US" sz="1500" b="1" kern="1200" dirty="0"/>
            <a:t>Other Structured Products </a:t>
          </a:r>
        </a:p>
        <a:p>
          <a:pPr marL="114300" lvl="1" indent="-114300" algn="l" defTabSz="666750">
            <a:lnSpc>
              <a:spcPct val="100000"/>
            </a:lnSpc>
            <a:spcBef>
              <a:spcPct val="0"/>
            </a:spcBef>
            <a:spcAft>
              <a:spcPts val="0"/>
            </a:spcAft>
            <a:buChar char="•"/>
          </a:pPr>
          <a:r>
            <a:rPr lang="en-US" sz="1500" b="1" kern="1200" dirty="0"/>
            <a:t>SUKUK</a:t>
          </a:r>
        </a:p>
      </dsp:txBody>
      <dsp:txXfrm rot="5400000">
        <a:off x="3192391" y="1173480"/>
        <a:ext cx="1482867" cy="3520439"/>
      </dsp:txXfrm>
    </dsp:sp>
    <dsp:sp modelId="{F004F8C3-FE8D-4423-861C-D1BBE777238D}">
      <dsp:nvSpPr>
        <dsp:cNvPr id="0" name=""/>
        <dsp:cNvSpPr/>
      </dsp:nvSpPr>
      <dsp:spPr>
        <a:xfrm rot="16200000">
          <a:off x="2597798" y="2192266"/>
          <a:ext cx="5867399" cy="1482867"/>
        </a:xfrm>
        <a:prstGeom prst="flowChartManualOperation">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0" tIns="0" rIns="158750" bIns="0" numCol="1" spcCol="1270" anchor="ctr" anchorCtr="0">
          <a:noAutofit/>
        </a:bodyPr>
        <a:lstStyle/>
        <a:p>
          <a:pPr marL="0" lvl="0" indent="0" algn="ctr" defTabSz="1111250">
            <a:lnSpc>
              <a:spcPct val="90000"/>
            </a:lnSpc>
            <a:spcBef>
              <a:spcPct val="0"/>
            </a:spcBef>
            <a:spcAft>
              <a:spcPct val="35000"/>
            </a:spcAft>
            <a:buNone/>
          </a:pPr>
          <a:r>
            <a:rPr lang="en-US" sz="2500" b="1" u="sng" kern="1200" dirty="0">
              <a:solidFill>
                <a:srgbClr val="FFFF00"/>
              </a:solidFill>
            </a:rPr>
            <a:t>Insurance</a:t>
          </a:r>
        </a:p>
        <a:p>
          <a:pPr marL="0" lvl="0" indent="0" algn="ctr" defTabSz="1111250">
            <a:lnSpc>
              <a:spcPct val="150000"/>
            </a:lnSpc>
            <a:spcBef>
              <a:spcPct val="0"/>
            </a:spcBef>
            <a:spcAft>
              <a:spcPct val="35000"/>
            </a:spcAft>
            <a:buNone/>
          </a:pPr>
          <a:r>
            <a:rPr lang="en-US" sz="1800" b="1" kern="1200" dirty="0"/>
            <a:t>Different Insurance Schemes</a:t>
          </a:r>
          <a:endParaRPr lang="en-US" sz="1800" kern="1200" dirty="0"/>
        </a:p>
      </dsp:txBody>
      <dsp:txXfrm rot="5400000">
        <a:off x="4790064" y="1173480"/>
        <a:ext cx="1482867" cy="3520439"/>
      </dsp:txXfrm>
    </dsp:sp>
    <dsp:sp modelId="{0B28C151-E819-49B9-BE12-45136D68BAB4}">
      <dsp:nvSpPr>
        <dsp:cNvPr id="0" name=""/>
        <dsp:cNvSpPr/>
      </dsp:nvSpPr>
      <dsp:spPr>
        <a:xfrm rot="16200000">
          <a:off x="4188290" y="2192266"/>
          <a:ext cx="5867399" cy="1482867"/>
        </a:xfrm>
        <a:prstGeom prst="flowChartManualOperation">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a:lnSpc>
              <a:spcPct val="90000"/>
            </a:lnSpc>
            <a:spcBef>
              <a:spcPct val="0"/>
            </a:spcBef>
            <a:spcAft>
              <a:spcPct val="35000"/>
            </a:spcAft>
            <a:buNone/>
          </a:pPr>
          <a:r>
            <a:rPr lang="en-US" sz="1800" kern="1200" dirty="0"/>
            <a:t>Real Assets Market-Real Estate, precious metal, Precious Gems, Collectibles, and others.</a:t>
          </a:r>
        </a:p>
      </dsp:txBody>
      <dsp:txXfrm rot="5400000">
        <a:off x="6380556" y="1173480"/>
        <a:ext cx="1482867" cy="3520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B7318-CDCB-414A-9333-8753575E10D4}">
      <dsp:nvSpPr>
        <dsp:cNvPr id="0" name=""/>
        <dsp:cNvSpPr/>
      </dsp:nvSpPr>
      <dsp:spPr>
        <a:xfrm>
          <a:off x="6221800" y="1871341"/>
          <a:ext cx="146533" cy="1142513"/>
        </a:xfrm>
        <a:custGeom>
          <a:avLst/>
          <a:gdLst/>
          <a:ahLst/>
          <a:cxnLst/>
          <a:rect l="0" t="0" r="0" b="0"/>
          <a:pathLst>
            <a:path>
              <a:moveTo>
                <a:pt x="146533" y="0"/>
              </a:moveTo>
              <a:lnTo>
                <a:pt x="146533" y="1142513"/>
              </a:lnTo>
              <a:lnTo>
                <a:pt x="0" y="114251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076DAA-0DDE-4CAE-AC59-1E5655511356}">
      <dsp:nvSpPr>
        <dsp:cNvPr id="0" name=""/>
        <dsp:cNvSpPr/>
      </dsp:nvSpPr>
      <dsp:spPr>
        <a:xfrm>
          <a:off x="6221800" y="1871341"/>
          <a:ext cx="146533" cy="445370"/>
        </a:xfrm>
        <a:custGeom>
          <a:avLst/>
          <a:gdLst/>
          <a:ahLst/>
          <a:cxnLst/>
          <a:rect l="0" t="0" r="0" b="0"/>
          <a:pathLst>
            <a:path>
              <a:moveTo>
                <a:pt x="146533" y="0"/>
              </a:moveTo>
              <a:lnTo>
                <a:pt x="146533" y="445370"/>
              </a:lnTo>
              <a:lnTo>
                <a:pt x="0" y="44537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85F4A4-2D6A-483C-9CD5-E652D8FB6399}">
      <dsp:nvSpPr>
        <dsp:cNvPr id="0" name=""/>
        <dsp:cNvSpPr/>
      </dsp:nvSpPr>
      <dsp:spPr>
        <a:xfrm>
          <a:off x="6368334" y="1871341"/>
          <a:ext cx="175318" cy="1138558"/>
        </a:xfrm>
        <a:custGeom>
          <a:avLst/>
          <a:gdLst/>
          <a:ahLst/>
          <a:cxnLst/>
          <a:rect l="0" t="0" r="0" b="0"/>
          <a:pathLst>
            <a:path>
              <a:moveTo>
                <a:pt x="0" y="0"/>
              </a:moveTo>
              <a:lnTo>
                <a:pt x="0" y="1138558"/>
              </a:lnTo>
              <a:lnTo>
                <a:pt x="175318" y="113855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993B16-D0F1-4C15-82E6-D77B18249861}">
      <dsp:nvSpPr>
        <dsp:cNvPr id="0" name=""/>
        <dsp:cNvSpPr/>
      </dsp:nvSpPr>
      <dsp:spPr>
        <a:xfrm>
          <a:off x="6368334" y="1871341"/>
          <a:ext cx="175318" cy="447638"/>
        </a:xfrm>
        <a:custGeom>
          <a:avLst/>
          <a:gdLst/>
          <a:ahLst/>
          <a:cxnLst/>
          <a:rect l="0" t="0" r="0" b="0"/>
          <a:pathLst>
            <a:path>
              <a:moveTo>
                <a:pt x="0" y="0"/>
              </a:moveTo>
              <a:lnTo>
                <a:pt x="0" y="447638"/>
              </a:lnTo>
              <a:lnTo>
                <a:pt x="175318" y="44763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99F339-33C1-4E21-8A23-8FDF426C0EB7}">
      <dsp:nvSpPr>
        <dsp:cNvPr id="0" name=""/>
        <dsp:cNvSpPr/>
      </dsp:nvSpPr>
      <dsp:spPr>
        <a:xfrm>
          <a:off x="6711864" y="1180421"/>
          <a:ext cx="91440" cy="204356"/>
        </a:xfrm>
        <a:custGeom>
          <a:avLst/>
          <a:gdLst/>
          <a:ahLst/>
          <a:cxnLst/>
          <a:rect l="0" t="0" r="0" b="0"/>
          <a:pathLst>
            <a:path>
              <a:moveTo>
                <a:pt x="45720" y="0"/>
              </a:moveTo>
              <a:lnTo>
                <a:pt x="45720" y="20435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9A9C76-5360-495D-B1D7-23A006611E86}">
      <dsp:nvSpPr>
        <dsp:cNvPr id="0" name=""/>
        <dsp:cNvSpPr/>
      </dsp:nvSpPr>
      <dsp:spPr>
        <a:xfrm>
          <a:off x="4303417" y="489501"/>
          <a:ext cx="2454167" cy="204356"/>
        </a:xfrm>
        <a:custGeom>
          <a:avLst/>
          <a:gdLst/>
          <a:ahLst/>
          <a:cxnLst/>
          <a:rect l="0" t="0" r="0" b="0"/>
          <a:pathLst>
            <a:path>
              <a:moveTo>
                <a:pt x="0" y="0"/>
              </a:moveTo>
              <a:lnTo>
                <a:pt x="0" y="102178"/>
              </a:lnTo>
              <a:lnTo>
                <a:pt x="2454167" y="102178"/>
              </a:lnTo>
              <a:lnTo>
                <a:pt x="2454167" y="20435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46FD62-D041-4913-9473-DB0588F787BB}">
      <dsp:nvSpPr>
        <dsp:cNvPr id="0" name=""/>
        <dsp:cNvSpPr/>
      </dsp:nvSpPr>
      <dsp:spPr>
        <a:xfrm>
          <a:off x="3914692" y="1871341"/>
          <a:ext cx="175308" cy="1138558"/>
        </a:xfrm>
        <a:custGeom>
          <a:avLst/>
          <a:gdLst/>
          <a:ahLst/>
          <a:cxnLst/>
          <a:rect l="0" t="0" r="0" b="0"/>
          <a:pathLst>
            <a:path>
              <a:moveTo>
                <a:pt x="0" y="0"/>
              </a:moveTo>
              <a:lnTo>
                <a:pt x="0" y="1138558"/>
              </a:lnTo>
              <a:lnTo>
                <a:pt x="175308" y="113855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AFE06C-E995-4472-AE81-122BD78505AC}">
      <dsp:nvSpPr>
        <dsp:cNvPr id="0" name=""/>
        <dsp:cNvSpPr/>
      </dsp:nvSpPr>
      <dsp:spPr>
        <a:xfrm>
          <a:off x="3914692" y="1871341"/>
          <a:ext cx="175308" cy="447638"/>
        </a:xfrm>
        <a:custGeom>
          <a:avLst/>
          <a:gdLst/>
          <a:ahLst/>
          <a:cxnLst/>
          <a:rect l="0" t="0" r="0" b="0"/>
          <a:pathLst>
            <a:path>
              <a:moveTo>
                <a:pt x="0" y="0"/>
              </a:moveTo>
              <a:lnTo>
                <a:pt x="0" y="447638"/>
              </a:lnTo>
              <a:lnTo>
                <a:pt x="175308" y="44763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C6D00C-5E36-4326-A038-88DDA4389134}">
      <dsp:nvSpPr>
        <dsp:cNvPr id="0" name=""/>
        <dsp:cNvSpPr/>
      </dsp:nvSpPr>
      <dsp:spPr>
        <a:xfrm>
          <a:off x="4258223" y="1180421"/>
          <a:ext cx="91440" cy="204356"/>
        </a:xfrm>
        <a:custGeom>
          <a:avLst/>
          <a:gdLst/>
          <a:ahLst/>
          <a:cxnLst/>
          <a:rect l="0" t="0" r="0" b="0"/>
          <a:pathLst>
            <a:path>
              <a:moveTo>
                <a:pt x="45720" y="0"/>
              </a:moveTo>
              <a:lnTo>
                <a:pt x="45720" y="20435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37C255-7D59-4515-8945-428ED16C2589}">
      <dsp:nvSpPr>
        <dsp:cNvPr id="0" name=""/>
        <dsp:cNvSpPr/>
      </dsp:nvSpPr>
      <dsp:spPr>
        <a:xfrm>
          <a:off x="4257697" y="489501"/>
          <a:ext cx="91440" cy="204356"/>
        </a:xfrm>
        <a:custGeom>
          <a:avLst/>
          <a:gdLst/>
          <a:ahLst/>
          <a:cxnLst/>
          <a:rect l="0" t="0" r="0" b="0"/>
          <a:pathLst>
            <a:path>
              <a:moveTo>
                <a:pt x="45720" y="0"/>
              </a:moveTo>
              <a:lnTo>
                <a:pt x="45720" y="102178"/>
              </a:lnTo>
              <a:lnTo>
                <a:pt x="46245" y="102178"/>
              </a:lnTo>
              <a:lnTo>
                <a:pt x="46245" y="20435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B55D42-35F4-4775-96B1-76992ADF8029}">
      <dsp:nvSpPr>
        <dsp:cNvPr id="0" name=""/>
        <dsp:cNvSpPr/>
      </dsp:nvSpPr>
      <dsp:spPr>
        <a:xfrm>
          <a:off x="2706799" y="1851348"/>
          <a:ext cx="156381" cy="472920"/>
        </a:xfrm>
        <a:custGeom>
          <a:avLst/>
          <a:gdLst/>
          <a:ahLst/>
          <a:cxnLst/>
          <a:rect l="0" t="0" r="0" b="0"/>
          <a:pathLst>
            <a:path>
              <a:moveTo>
                <a:pt x="0" y="0"/>
              </a:moveTo>
              <a:lnTo>
                <a:pt x="0" y="472920"/>
              </a:lnTo>
              <a:lnTo>
                <a:pt x="156381" y="4729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D8521F-671F-4215-BE70-0D975DCCBDC1}">
      <dsp:nvSpPr>
        <dsp:cNvPr id="0" name=""/>
        <dsp:cNvSpPr/>
      </dsp:nvSpPr>
      <dsp:spPr>
        <a:xfrm>
          <a:off x="2706799" y="1851348"/>
          <a:ext cx="156381" cy="1119854"/>
        </a:xfrm>
        <a:custGeom>
          <a:avLst/>
          <a:gdLst/>
          <a:ahLst/>
          <a:cxnLst/>
          <a:rect l="0" t="0" r="0" b="0"/>
          <a:pathLst>
            <a:path>
              <a:moveTo>
                <a:pt x="0" y="0"/>
              </a:moveTo>
              <a:lnTo>
                <a:pt x="0" y="1119854"/>
              </a:lnTo>
              <a:lnTo>
                <a:pt x="156381" y="111985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BD3F87-891D-45BA-BBEA-91AEE160C629}">
      <dsp:nvSpPr>
        <dsp:cNvPr id="0" name=""/>
        <dsp:cNvSpPr/>
      </dsp:nvSpPr>
      <dsp:spPr>
        <a:xfrm>
          <a:off x="3050329" y="1180421"/>
          <a:ext cx="91440" cy="184363"/>
        </a:xfrm>
        <a:custGeom>
          <a:avLst/>
          <a:gdLst/>
          <a:ahLst/>
          <a:cxnLst/>
          <a:rect l="0" t="0" r="0" b="0"/>
          <a:pathLst>
            <a:path>
              <a:moveTo>
                <a:pt x="45720" y="0"/>
              </a:moveTo>
              <a:lnTo>
                <a:pt x="45720" y="18436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77D000-C0F1-4280-AF39-A568FF74F6D7}">
      <dsp:nvSpPr>
        <dsp:cNvPr id="0" name=""/>
        <dsp:cNvSpPr/>
      </dsp:nvSpPr>
      <dsp:spPr>
        <a:xfrm>
          <a:off x="3096049" y="489501"/>
          <a:ext cx="1207367" cy="204356"/>
        </a:xfrm>
        <a:custGeom>
          <a:avLst/>
          <a:gdLst/>
          <a:ahLst/>
          <a:cxnLst/>
          <a:rect l="0" t="0" r="0" b="0"/>
          <a:pathLst>
            <a:path>
              <a:moveTo>
                <a:pt x="1207367" y="0"/>
              </a:moveTo>
              <a:lnTo>
                <a:pt x="1207367" y="102178"/>
              </a:lnTo>
              <a:lnTo>
                <a:pt x="0" y="102178"/>
              </a:lnTo>
              <a:lnTo>
                <a:pt x="0" y="20435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D1C2C5-B65E-41F7-8871-923750C1E2EA}">
      <dsp:nvSpPr>
        <dsp:cNvPr id="0" name=""/>
        <dsp:cNvSpPr/>
      </dsp:nvSpPr>
      <dsp:spPr>
        <a:xfrm>
          <a:off x="1298782" y="1851348"/>
          <a:ext cx="113038" cy="1854555"/>
        </a:xfrm>
        <a:custGeom>
          <a:avLst/>
          <a:gdLst/>
          <a:ahLst/>
          <a:cxnLst/>
          <a:rect l="0" t="0" r="0" b="0"/>
          <a:pathLst>
            <a:path>
              <a:moveTo>
                <a:pt x="113038" y="0"/>
              </a:moveTo>
              <a:lnTo>
                <a:pt x="113038" y="1854555"/>
              </a:lnTo>
              <a:lnTo>
                <a:pt x="0" y="185455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958BBD-D0A9-4BD9-A1DD-D37332F0AAB1}">
      <dsp:nvSpPr>
        <dsp:cNvPr id="0" name=""/>
        <dsp:cNvSpPr/>
      </dsp:nvSpPr>
      <dsp:spPr>
        <a:xfrm>
          <a:off x="1298752" y="1851348"/>
          <a:ext cx="113067" cy="1159845"/>
        </a:xfrm>
        <a:custGeom>
          <a:avLst/>
          <a:gdLst/>
          <a:ahLst/>
          <a:cxnLst/>
          <a:rect l="0" t="0" r="0" b="0"/>
          <a:pathLst>
            <a:path>
              <a:moveTo>
                <a:pt x="113067" y="0"/>
              </a:moveTo>
              <a:lnTo>
                <a:pt x="113067" y="1159845"/>
              </a:lnTo>
              <a:lnTo>
                <a:pt x="0" y="115984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7B882B-48FA-465C-AC84-50663D615363}">
      <dsp:nvSpPr>
        <dsp:cNvPr id="0" name=""/>
        <dsp:cNvSpPr/>
      </dsp:nvSpPr>
      <dsp:spPr>
        <a:xfrm>
          <a:off x="1308766" y="1851348"/>
          <a:ext cx="103054" cy="472920"/>
        </a:xfrm>
        <a:custGeom>
          <a:avLst/>
          <a:gdLst/>
          <a:ahLst/>
          <a:cxnLst/>
          <a:rect l="0" t="0" r="0" b="0"/>
          <a:pathLst>
            <a:path>
              <a:moveTo>
                <a:pt x="103054" y="0"/>
              </a:moveTo>
              <a:lnTo>
                <a:pt x="103054" y="472920"/>
              </a:lnTo>
              <a:lnTo>
                <a:pt x="0" y="4729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F4F491-7B65-4FE2-8713-C5AE3BD53F90}">
      <dsp:nvSpPr>
        <dsp:cNvPr id="0" name=""/>
        <dsp:cNvSpPr/>
      </dsp:nvSpPr>
      <dsp:spPr>
        <a:xfrm>
          <a:off x="1366100" y="1851348"/>
          <a:ext cx="91440" cy="1849470"/>
        </a:xfrm>
        <a:custGeom>
          <a:avLst/>
          <a:gdLst/>
          <a:ahLst/>
          <a:cxnLst/>
          <a:rect l="0" t="0" r="0" b="0"/>
          <a:pathLst>
            <a:path>
              <a:moveTo>
                <a:pt x="45720" y="0"/>
              </a:moveTo>
              <a:lnTo>
                <a:pt x="45720" y="1849470"/>
              </a:lnTo>
              <a:lnTo>
                <a:pt x="133943" y="184947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5EA4F8-DDD3-4D94-8BBD-1C33E66A6EF1}">
      <dsp:nvSpPr>
        <dsp:cNvPr id="0" name=""/>
        <dsp:cNvSpPr/>
      </dsp:nvSpPr>
      <dsp:spPr>
        <a:xfrm>
          <a:off x="1366100" y="1851348"/>
          <a:ext cx="91440" cy="1158551"/>
        </a:xfrm>
        <a:custGeom>
          <a:avLst/>
          <a:gdLst/>
          <a:ahLst/>
          <a:cxnLst/>
          <a:rect l="0" t="0" r="0" b="0"/>
          <a:pathLst>
            <a:path>
              <a:moveTo>
                <a:pt x="45720" y="0"/>
              </a:moveTo>
              <a:lnTo>
                <a:pt x="45720" y="1158551"/>
              </a:lnTo>
              <a:lnTo>
                <a:pt x="133943" y="115855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AD348B-3CB5-459A-B22C-D1BB685D2AA5}">
      <dsp:nvSpPr>
        <dsp:cNvPr id="0" name=""/>
        <dsp:cNvSpPr/>
      </dsp:nvSpPr>
      <dsp:spPr>
        <a:xfrm>
          <a:off x="1366100" y="1851348"/>
          <a:ext cx="91440" cy="467631"/>
        </a:xfrm>
        <a:custGeom>
          <a:avLst/>
          <a:gdLst/>
          <a:ahLst/>
          <a:cxnLst/>
          <a:rect l="0" t="0" r="0" b="0"/>
          <a:pathLst>
            <a:path>
              <a:moveTo>
                <a:pt x="45720" y="0"/>
              </a:moveTo>
              <a:lnTo>
                <a:pt x="45720" y="467631"/>
              </a:lnTo>
              <a:lnTo>
                <a:pt x="133943" y="46763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5D3476-BCF2-45BE-A910-51E62599AE28}">
      <dsp:nvSpPr>
        <dsp:cNvPr id="0" name=""/>
        <dsp:cNvSpPr/>
      </dsp:nvSpPr>
      <dsp:spPr>
        <a:xfrm>
          <a:off x="1755351" y="1180421"/>
          <a:ext cx="91440" cy="184363"/>
        </a:xfrm>
        <a:custGeom>
          <a:avLst/>
          <a:gdLst/>
          <a:ahLst/>
          <a:cxnLst/>
          <a:rect l="0" t="0" r="0" b="0"/>
          <a:pathLst>
            <a:path>
              <a:moveTo>
                <a:pt x="45720" y="0"/>
              </a:moveTo>
              <a:lnTo>
                <a:pt x="45720" y="18436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5C3E92-B57A-419A-9432-2B3A27F5D4B6}">
      <dsp:nvSpPr>
        <dsp:cNvPr id="0" name=""/>
        <dsp:cNvSpPr/>
      </dsp:nvSpPr>
      <dsp:spPr>
        <a:xfrm>
          <a:off x="1801071" y="489501"/>
          <a:ext cx="2502346" cy="204356"/>
        </a:xfrm>
        <a:custGeom>
          <a:avLst/>
          <a:gdLst/>
          <a:ahLst/>
          <a:cxnLst/>
          <a:rect l="0" t="0" r="0" b="0"/>
          <a:pathLst>
            <a:path>
              <a:moveTo>
                <a:pt x="2502346" y="0"/>
              </a:moveTo>
              <a:lnTo>
                <a:pt x="2502346" y="102178"/>
              </a:lnTo>
              <a:lnTo>
                <a:pt x="0" y="102178"/>
              </a:lnTo>
              <a:lnTo>
                <a:pt x="0" y="20435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361FA9-472C-4173-A517-75D98DF2C927}">
      <dsp:nvSpPr>
        <dsp:cNvPr id="0" name=""/>
        <dsp:cNvSpPr/>
      </dsp:nvSpPr>
      <dsp:spPr>
        <a:xfrm>
          <a:off x="3816854" y="2938"/>
          <a:ext cx="973126" cy="486563"/>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rPr>
            <a:t>MOF</a:t>
          </a:r>
        </a:p>
      </dsp:txBody>
      <dsp:txXfrm>
        <a:off x="3816854" y="2938"/>
        <a:ext cx="973126" cy="486563"/>
      </dsp:txXfrm>
    </dsp:sp>
    <dsp:sp modelId="{5D8C0512-ABF2-436C-9E85-3D8E8E8F495E}">
      <dsp:nvSpPr>
        <dsp:cNvPr id="0" name=""/>
        <dsp:cNvSpPr/>
      </dsp:nvSpPr>
      <dsp:spPr>
        <a:xfrm>
          <a:off x="1314507" y="693858"/>
          <a:ext cx="973126" cy="48656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BSEC</a:t>
          </a:r>
        </a:p>
      </dsp:txBody>
      <dsp:txXfrm>
        <a:off x="1314507" y="693858"/>
        <a:ext cx="973126" cy="486563"/>
      </dsp:txXfrm>
    </dsp:sp>
    <dsp:sp modelId="{78C134F5-5FB8-466C-8145-0859576AA18A}">
      <dsp:nvSpPr>
        <dsp:cNvPr id="0" name=""/>
        <dsp:cNvSpPr/>
      </dsp:nvSpPr>
      <dsp:spPr>
        <a:xfrm>
          <a:off x="1314507" y="1364785"/>
          <a:ext cx="973126" cy="48656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Capital Market</a:t>
          </a:r>
        </a:p>
      </dsp:txBody>
      <dsp:txXfrm>
        <a:off x="1314507" y="1364785"/>
        <a:ext cx="973126" cy="486563"/>
      </dsp:txXfrm>
    </dsp:sp>
    <dsp:sp modelId="{1105CB69-4D1A-4099-B962-1EC8D84FAE93}">
      <dsp:nvSpPr>
        <dsp:cNvPr id="0" name=""/>
        <dsp:cNvSpPr/>
      </dsp:nvSpPr>
      <dsp:spPr>
        <a:xfrm>
          <a:off x="1500044" y="2075698"/>
          <a:ext cx="973126" cy="486563"/>
        </a:xfrm>
        <a:prstGeom prst="rect">
          <a:avLst/>
        </a:prstGeom>
        <a:solidFill>
          <a:srgbClr val="FFFF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ts val="0"/>
            </a:spcAft>
            <a:buNone/>
          </a:pPr>
          <a:r>
            <a:rPr lang="en-US" sz="1000" b="1" kern="1200" dirty="0">
              <a:solidFill>
                <a:schemeClr val="tx1"/>
              </a:solidFill>
            </a:rPr>
            <a:t>Equity, Bond, Debenture, ABS, ETF</a:t>
          </a:r>
        </a:p>
      </dsp:txBody>
      <dsp:txXfrm>
        <a:off x="1500044" y="2075698"/>
        <a:ext cx="973126" cy="486563"/>
      </dsp:txXfrm>
    </dsp:sp>
    <dsp:sp modelId="{6B78F828-E263-4432-8DA1-F0367264990F}">
      <dsp:nvSpPr>
        <dsp:cNvPr id="0" name=""/>
        <dsp:cNvSpPr/>
      </dsp:nvSpPr>
      <dsp:spPr>
        <a:xfrm>
          <a:off x="1500044" y="2766618"/>
          <a:ext cx="973126" cy="486563"/>
        </a:xfrm>
        <a:prstGeom prst="rect">
          <a:avLst/>
        </a:prstGeom>
        <a:solidFill>
          <a:srgbClr val="FFFF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MF, VC, PE, IF,SUKUK</a:t>
          </a:r>
          <a:endParaRPr lang="en-US" sz="1000" kern="1200" dirty="0">
            <a:solidFill>
              <a:schemeClr val="tx1"/>
            </a:solidFill>
          </a:endParaRPr>
        </a:p>
      </dsp:txBody>
      <dsp:txXfrm>
        <a:off x="1500044" y="2766618"/>
        <a:ext cx="973126" cy="486563"/>
      </dsp:txXfrm>
    </dsp:sp>
    <dsp:sp modelId="{FE62DF75-AA56-4910-8DC1-DFB0D5BA9B40}">
      <dsp:nvSpPr>
        <dsp:cNvPr id="0" name=""/>
        <dsp:cNvSpPr/>
      </dsp:nvSpPr>
      <dsp:spPr>
        <a:xfrm>
          <a:off x="1500044" y="3457538"/>
          <a:ext cx="973126" cy="486563"/>
        </a:xfrm>
        <a:prstGeom prst="rect">
          <a:avLst/>
        </a:prstGeom>
        <a:solidFill>
          <a:srgbClr val="FFFF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Derivative, Structured Product </a:t>
          </a:r>
        </a:p>
      </dsp:txBody>
      <dsp:txXfrm>
        <a:off x="1500044" y="3457538"/>
        <a:ext cx="973126" cy="486563"/>
      </dsp:txXfrm>
    </dsp:sp>
    <dsp:sp modelId="{9F8438E2-6B61-4BF9-8B8D-318242BD2442}">
      <dsp:nvSpPr>
        <dsp:cNvPr id="0" name=""/>
        <dsp:cNvSpPr/>
      </dsp:nvSpPr>
      <dsp:spPr>
        <a:xfrm>
          <a:off x="335639" y="2080987"/>
          <a:ext cx="973126" cy="48656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en-US" sz="900" b="1" kern="1200" dirty="0"/>
            <a:t>Exchange</a:t>
          </a:r>
        </a:p>
        <a:p>
          <a:pPr marL="0" lvl="0" indent="0" algn="ctr" defTabSz="400050">
            <a:lnSpc>
              <a:spcPct val="90000"/>
            </a:lnSpc>
            <a:spcBef>
              <a:spcPct val="0"/>
            </a:spcBef>
            <a:spcAft>
              <a:spcPts val="0"/>
            </a:spcAft>
            <a:buNone/>
          </a:pPr>
          <a:r>
            <a:rPr lang="en-US" sz="900" b="1" kern="1200" dirty="0"/>
            <a:t>Depository</a:t>
          </a:r>
        </a:p>
        <a:p>
          <a:pPr marL="0" lvl="0" indent="0" algn="ctr" defTabSz="400050">
            <a:lnSpc>
              <a:spcPct val="90000"/>
            </a:lnSpc>
            <a:spcBef>
              <a:spcPct val="0"/>
            </a:spcBef>
            <a:spcAft>
              <a:spcPts val="0"/>
            </a:spcAft>
            <a:buNone/>
          </a:pPr>
          <a:r>
            <a:rPr lang="en-US" sz="900" b="1" kern="1200" dirty="0"/>
            <a:t>CCP</a:t>
          </a:r>
        </a:p>
      </dsp:txBody>
      <dsp:txXfrm>
        <a:off x="335639" y="2080987"/>
        <a:ext cx="973126" cy="486563"/>
      </dsp:txXfrm>
    </dsp:sp>
    <dsp:sp modelId="{AE02CC95-A158-4B97-80F9-7E69D20E17A6}">
      <dsp:nvSpPr>
        <dsp:cNvPr id="0" name=""/>
        <dsp:cNvSpPr/>
      </dsp:nvSpPr>
      <dsp:spPr>
        <a:xfrm>
          <a:off x="325626" y="2767912"/>
          <a:ext cx="973126" cy="48656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en-US" sz="800" b="1" kern="1200" dirty="0"/>
            <a:t>Broker, MB. AMC, FM, CRA, DP, Trustee Etc. </a:t>
          </a:r>
        </a:p>
      </dsp:txBody>
      <dsp:txXfrm>
        <a:off x="325626" y="2767912"/>
        <a:ext cx="973126" cy="486563"/>
      </dsp:txXfrm>
    </dsp:sp>
    <dsp:sp modelId="{FF057B78-B844-4476-A298-51D975DBC343}">
      <dsp:nvSpPr>
        <dsp:cNvPr id="0" name=""/>
        <dsp:cNvSpPr/>
      </dsp:nvSpPr>
      <dsp:spPr>
        <a:xfrm>
          <a:off x="325655" y="3462622"/>
          <a:ext cx="973126" cy="48656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en-US" sz="900" b="1" kern="1200" dirty="0"/>
            <a:t>Company</a:t>
          </a:r>
        </a:p>
        <a:p>
          <a:pPr marL="0" lvl="0" indent="0" algn="ctr" defTabSz="400050">
            <a:lnSpc>
              <a:spcPct val="90000"/>
            </a:lnSpc>
            <a:spcBef>
              <a:spcPct val="0"/>
            </a:spcBef>
            <a:spcAft>
              <a:spcPts val="0"/>
            </a:spcAft>
            <a:buNone/>
          </a:pPr>
          <a:r>
            <a:rPr lang="en-US" sz="900" b="1" kern="1200" dirty="0"/>
            <a:t>Govt.</a:t>
          </a:r>
        </a:p>
        <a:p>
          <a:pPr marL="0" lvl="0" indent="0" algn="ctr" defTabSz="400050">
            <a:lnSpc>
              <a:spcPct val="90000"/>
            </a:lnSpc>
            <a:spcBef>
              <a:spcPct val="0"/>
            </a:spcBef>
            <a:spcAft>
              <a:spcPts val="0"/>
            </a:spcAft>
            <a:buNone/>
          </a:pPr>
          <a:r>
            <a:rPr lang="en-US" sz="900" b="1" kern="1200" dirty="0"/>
            <a:t>Other Issuer</a:t>
          </a:r>
        </a:p>
      </dsp:txBody>
      <dsp:txXfrm>
        <a:off x="325655" y="3462622"/>
        <a:ext cx="973126" cy="486563"/>
      </dsp:txXfrm>
    </dsp:sp>
    <dsp:sp modelId="{EDA4AD3D-F48A-469B-9BDB-1BE6C452ABBA}">
      <dsp:nvSpPr>
        <dsp:cNvPr id="0" name=""/>
        <dsp:cNvSpPr/>
      </dsp:nvSpPr>
      <dsp:spPr>
        <a:xfrm>
          <a:off x="2609486" y="693858"/>
          <a:ext cx="973126" cy="48656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IDRA</a:t>
          </a:r>
        </a:p>
      </dsp:txBody>
      <dsp:txXfrm>
        <a:off x="2609486" y="693858"/>
        <a:ext cx="973126" cy="486563"/>
      </dsp:txXfrm>
    </dsp:sp>
    <dsp:sp modelId="{D19E5B8B-002D-4093-BD28-B38F56B6EB43}">
      <dsp:nvSpPr>
        <dsp:cNvPr id="0" name=""/>
        <dsp:cNvSpPr/>
      </dsp:nvSpPr>
      <dsp:spPr>
        <a:xfrm>
          <a:off x="2609486" y="1364785"/>
          <a:ext cx="973126" cy="48656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Insurance</a:t>
          </a:r>
        </a:p>
      </dsp:txBody>
      <dsp:txXfrm>
        <a:off x="2609486" y="1364785"/>
        <a:ext cx="973126" cy="486563"/>
      </dsp:txXfrm>
    </dsp:sp>
    <dsp:sp modelId="{E2E59DA4-905C-414D-878B-001DF54B894E}">
      <dsp:nvSpPr>
        <dsp:cNvPr id="0" name=""/>
        <dsp:cNvSpPr/>
      </dsp:nvSpPr>
      <dsp:spPr>
        <a:xfrm>
          <a:off x="2863180" y="2727921"/>
          <a:ext cx="973126" cy="486563"/>
        </a:xfrm>
        <a:prstGeom prst="rect">
          <a:avLst/>
        </a:prstGeom>
        <a:solidFill>
          <a:srgbClr val="FFFF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rPr>
            <a:t>Insurance Policies</a:t>
          </a:r>
        </a:p>
      </dsp:txBody>
      <dsp:txXfrm>
        <a:off x="2863180" y="2727921"/>
        <a:ext cx="973126" cy="486563"/>
      </dsp:txXfrm>
    </dsp:sp>
    <dsp:sp modelId="{AF1B943F-3FAA-44D6-AC15-0058C2DF91C4}">
      <dsp:nvSpPr>
        <dsp:cNvPr id="0" name=""/>
        <dsp:cNvSpPr/>
      </dsp:nvSpPr>
      <dsp:spPr>
        <a:xfrm>
          <a:off x="2863180" y="2080987"/>
          <a:ext cx="973126" cy="48656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Insurance Company</a:t>
          </a:r>
        </a:p>
      </dsp:txBody>
      <dsp:txXfrm>
        <a:off x="2863180" y="2080987"/>
        <a:ext cx="973126" cy="486563"/>
      </dsp:txXfrm>
    </dsp:sp>
    <dsp:sp modelId="{A4ECC2B8-DA0C-4559-9C5B-A7A2345410A7}">
      <dsp:nvSpPr>
        <dsp:cNvPr id="0" name=""/>
        <dsp:cNvSpPr/>
      </dsp:nvSpPr>
      <dsp:spPr>
        <a:xfrm>
          <a:off x="3817379" y="693858"/>
          <a:ext cx="973126" cy="48656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MCRA</a:t>
          </a:r>
        </a:p>
      </dsp:txBody>
      <dsp:txXfrm>
        <a:off x="3817379" y="693858"/>
        <a:ext cx="973126" cy="486563"/>
      </dsp:txXfrm>
    </dsp:sp>
    <dsp:sp modelId="{B35FE85B-BE48-42F9-A2C2-DC71EAED0142}">
      <dsp:nvSpPr>
        <dsp:cNvPr id="0" name=""/>
        <dsp:cNvSpPr/>
      </dsp:nvSpPr>
      <dsp:spPr>
        <a:xfrm>
          <a:off x="3817379" y="1384778"/>
          <a:ext cx="973126" cy="48656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Micro </a:t>
          </a:r>
        </a:p>
        <a:p>
          <a:pPr marL="0" lvl="0" indent="0" algn="ctr" defTabSz="533400">
            <a:lnSpc>
              <a:spcPct val="90000"/>
            </a:lnSpc>
            <a:spcBef>
              <a:spcPct val="0"/>
            </a:spcBef>
            <a:spcAft>
              <a:spcPct val="35000"/>
            </a:spcAft>
            <a:buNone/>
          </a:pPr>
          <a:r>
            <a:rPr lang="en-US" sz="1200" kern="1200" dirty="0"/>
            <a:t>Credit</a:t>
          </a:r>
        </a:p>
      </dsp:txBody>
      <dsp:txXfrm>
        <a:off x="3817379" y="1384778"/>
        <a:ext cx="973126" cy="486563"/>
      </dsp:txXfrm>
    </dsp:sp>
    <dsp:sp modelId="{C68F41FD-E8AE-4CA0-B24F-BB840C370472}">
      <dsp:nvSpPr>
        <dsp:cNvPr id="0" name=""/>
        <dsp:cNvSpPr/>
      </dsp:nvSpPr>
      <dsp:spPr>
        <a:xfrm>
          <a:off x="4090001" y="2075698"/>
          <a:ext cx="973126" cy="48656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MCI</a:t>
          </a:r>
        </a:p>
      </dsp:txBody>
      <dsp:txXfrm>
        <a:off x="4090001" y="2075698"/>
        <a:ext cx="973126" cy="486563"/>
      </dsp:txXfrm>
    </dsp:sp>
    <dsp:sp modelId="{BA944A6A-CCF3-4EF2-9BAC-C4A802F146CD}">
      <dsp:nvSpPr>
        <dsp:cNvPr id="0" name=""/>
        <dsp:cNvSpPr/>
      </dsp:nvSpPr>
      <dsp:spPr>
        <a:xfrm>
          <a:off x="4090001" y="2766618"/>
          <a:ext cx="973126" cy="486563"/>
        </a:xfrm>
        <a:prstGeom prst="rect">
          <a:avLst/>
        </a:prstGeom>
        <a:solidFill>
          <a:srgbClr val="FFFF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Microcredit Products</a:t>
          </a:r>
        </a:p>
      </dsp:txBody>
      <dsp:txXfrm>
        <a:off x="4090001" y="2766618"/>
        <a:ext cx="973126" cy="486563"/>
      </dsp:txXfrm>
    </dsp:sp>
    <dsp:sp modelId="{960953FA-BCE0-4A17-A5E6-CC68EE2D762A}">
      <dsp:nvSpPr>
        <dsp:cNvPr id="0" name=""/>
        <dsp:cNvSpPr/>
      </dsp:nvSpPr>
      <dsp:spPr>
        <a:xfrm>
          <a:off x="6271021" y="693858"/>
          <a:ext cx="973126" cy="48656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solidFill>
            </a:rPr>
            <a:t>BB</a:t>
          </a:r>
        </a:p>
      </dsp:txBody>
      <dsp:txXfrm>
        <a:off x="6271021" y="693858"/>
        <a:ext cx="973126" cy="486563"/>
      </dsp:txXfrm>
    </dsp:sp>
    <dsp:sp modelId="{54634B01-39A2-4FB5-B18E-BB0ED1C51961}">
      <dsp:nvSpPr>
        <dsp:cNvPr id="0" name=""/>
        <dsp:cNvSpPr/>
      </dsp:nvSpPr>
      <dsp:spPr>
        <a:xfrm>
          <a:off x="6271021" y="1384778"/>
          <a:ext cx="973126" cy="48656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Money Market</a:t>
          </a:r>
        </a:p>
      </dsp:txBody>
      <dsp:txXfrm>
        <a:off x="6271021" y="1384778"/>
        <a:ext cx="973126" cy="486563"/>
      </dsp:txXfrm>
    </dsp:sp>
    <dsp:sp modelId="{B51753CD-D5A9-4AC4-8BBE-C849DED085AE}">
      <dsp:nvSpPr>
        <dsp:cNvPr id="0" name=""/>
        <dsp:cNvSpPr/>
      </dsp:nvSpPr>
      <dsp:spPr>
        <a:xfrm>
          <a:off x="6543652" y="2075698"/>
          <a:ext cx="973126" cy="486563"/>
        </a:xfrm>
        <a:prstGeom prst="rect">
          <a:avLst/>
        </a:prstGeom>
        <a:solidFill>
          <a:srgbClr val="FFFF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ts val="0"/>
            </a:spcAft>
            <a:buNone/>
          </a:pPr>
          <a:r>
            <a:rPr lang="en-US" sz="1000" b="1" kern="1200" dirty="0">
              <a:solidFill>
                <a:schemeClr val="tx1"/>
              </a:solidFill>
            </a:rPr>
            <a:t>Current</a:t>
          </a:r>
        </a:p>
        <a:p>
          <a:pPr marL="0" lvl="0" indent="0" algn="ctr" defTabSz="444500">
            <a:lnSpc>
              <a:spcPct val="90000"/>
            </a:lnSpc>
            <a:spcBef>
              <a:spcPct val="0"/>
            </a:spcBef>
            <a:spcAft>
              <a:spcPts val="0"/>
            </a:spcAft>
            <a:buNone/>
          </a:pPr>
          <a:r>
            <a:rPr lang="en-US" sz="1000" b="1" kern="1200" dirty="0">
              <a:solidFill>
                <a:schemeClr val="tx1"/>
              </a:solidFill>
            </a:rPr>
            <a:t>Savings</a:t>
          </a:r>
        </a:p>
        <a:p>
          <a:pPr marL="0" lvl="0" indent="0" algn="ctr" defTabSz="444500">
            <a:lnSpc>
              <a:spcPct val="90000"/>
            </a:lnSpc>
            <a:spcBef>
              <a:spcPct val="0"/>
            </a:spcBef>
            <a:spcAft>
              <a:spcPts val="0"/>
            </a:spcAft>
            <a:buNone/>
          </a:pPr>
          <a:r>
            <a:rPr lang="en-US" sz="1000" b="1" kern="1200" dirty="0">
              <a:solidFill>
                <a:schemeClr val="tx1"/>
              </a:solidFill>
            </a:rPr>
            <a:t>STD</a:t>
          </a:r>
        </a:p>
      </dsp:txBody>
      <dsp:txXfrm>
        <a:off x="6543652" y="2075698"/>
        <a:ext cx="973126" cy="486563"/>
      </dsp:txXfrm>
    </dsp:sp>
    <dsp:sp modelId="{F2D893D1-DC02-4427-8407-6E1786B2BA42}">
      <dsp:nvSpPr>
        <dsp:cNvPr id="0" name=""/>
        <dsp:cNvSpPr/>
      </dsp:nvSpPr>
      <dsp:spPr>
        <a:xfrm>
          <a:off x="6543652" y="2766618"/>
          <a:ext cx="973126" cy="486563"/>
        </a:xfrm>
        <a:prstGeom prst="rect">
          <a:avLst/>
        </a:prstGeom>
        <a:solidFill>
          <a:srgbClr val="FFFF00"/>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ts val="0"/>
            </a:spcAft>
            <a:buNone/>
          </a:pPr>
          <a:r>
            <a:rPr lang="en-US" sz="1000" b="1" kern="1200" dirty="0">
              <a:solidFill>
                <a:schemeClr val="tx1"/>
              </a:solidFill>
            </a:rPr>
            <a:t>FDR, DPS</a:t>
          </a:r>
        </a:p>
        <a:p>
          <a:pPr marL="0" lvl="0" indent="0" algn="ctr" defTabSz="444500">
            <a:lnSpc>
              <a:spcPct val="90000"/>
            </a:lnSpc>
            <a:spcBef>
              <a:spcPct val="0"/>
            </a:spcBef>
            <a:spcAft>
              <a:spcPts val="0"/>
            </a:spcAft>
            <a:buNone/>
          </a:pPr>
          <a:r>
            <a:rPr lang="en-US" sz="1000" b="1" kern="1200" dirty="0">
              <a:solidFill>
                <a:schemeClr val="tx1"/>
              </a:solidFill>
            </a:rPr>
            <a:t>Other Products</a:t>
          </a:r>
        </a:p>
      </dsp:txBody>
      <dsp:txXfrm>
        <a:off x="6543652" y="2766618"/>
        <a:ext cx="973126" cy="486563"/>
      </dsp:txXfrm>
    </dsp:sp>
    <dsp:sp modelId="{FCE97BC5-8BED-40E2-A817-446C693BA21E}">
      <dsp:nvSpPr>
        <dsp:cNvPr id="0" name=""/>
        <dsp:cNvSpPr/>
      </dsp:nvSpPr>
      <dsp:spPr>
        <a:xfrm>
          <a:off x="5248673" y="2073431"/>
          <a:ext cx="973126" cy="48656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Bank</a:t>
          </a:r>
        </a:p>
      </dsp:txBody>
      <dsp:txXfrm>
        <a:off x="5248673" y="2073431"/>
        <a:ext cx="973126" cy="486563"/>
      </dsp:txXfrm>
    </dsp:sp>
    <dsp:sp modelId="{97EFF6A3-F4AE-49CF-AB2C-753731500341}">
      <dsp:nvSpPr>
        <dsp:cNvPr id="0" name=""/>
        <dsp:cNvSpPr/>
      </dsp:nvSpPr>
      <dsp:spPr>
        <a:xfrm>
          <a:off x="5248673" y="2770574"/>
          <a:ext cx="973126" cy="486563"/>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NBFI</a:t>
          </a:r>
        </a:p>
      </dsp:txBody>
      <dsp:txXfrm>
        <a:off x="5248673" y="2770574"/>
        <a:ext cx="973126" cy="4865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92BFB-3615-4FDB-9F76-A5BB0DB531CD}">
      <dsp:nvSpPr>
        <dsp:cNvPr id="0" name=""/>
        <dsp:cNvSpPr/>
      </dsp:nvSpPr>
      <dsp:spPr>
        <a:xfrm>
          <a:off x="4991474" y="1146673"/>
          <a:ext cx="1102319" cy="524603"/>
        </a:xfrm>
        <a:custGeom>
          <a:avLst/>
          <a:gdLst/>
          <a:ahLst/>
          <a:cxnLst/>
          <a:rect l="0" t="0" r="0" b="0"/>
          <a:pathLst>
            <a:path>
              <a:moveTo>
                <a:pt x="0" y="0"/>
              </a:moveTo>
              <a:lnTo>
                <a:pt x="0" y="357502"/>
              </a:lnTo>
              <a:lnTo>
                <a:pt x="1102319" y="357502"/>
              </a:lnTo>
              <a:lnTo>
                <a:pt x="1102319" y="5246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3EBA49-7E5F-4FED-A3DD-5D1DE2DBA8B2}">
      <dsp:nvSpPr>
        <dsp:cNvPr id="0" name=""/>
        <dsp:cNvSpPr/>
      </dsp:nvSpPr>
      <dsp:spPr>
        <a:xfrm>
          <a:off x="3889155" y="2816686"/>
          <a:ext cx="1141244" cy="525867"/>
        </a:xfrm>
        <a:custGeom>
          <a:avLst/>
          <a:gdLst/>
          <a:ahLst/>
          <a:cxnLst/>
          <a:rect l="0" t="0" r="0" b="0"/>
          <a:pathLst>
            <a:path>
              <a:moveTo>
                <a:pt x="0" y="0"/>
              </a:moveTo>
              <a:lnTo>
                <a:pt x="0" y="358765"/>
              </a:lnTo>
              <a:lnTo>
                <a:pt x="1141244" y="358765"/>
              </a:lnTo>
              <a:lnTo>
                <a:pt x="1141244" y="52586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D05A63-64B5-4B36-B4CD-D6D71A21AFD0}">
      <dsp:nvSpPr>
        <dsp:cNvPr id="0" name=""/>
        <dsp:cNvSpPr/>
      </dsp:nvSpPr>
      <dsp:spPr>
        <a:xfrm>
          <a:off x="2786836" y="2816686"/>
          <a:ext cx="1102319" cy="524603"/>
        </a:xfrm>
        <a:custGeom>
          <a:avLst/>
          <a:gdLst/>
          <a:ahLst/>
          <a:cxnLst/>
          <a:rect l="0" t="0" r="0" b="0"/>
          <a:pathLst>
            <a:path>
              <a:moveTo>
                <a:pt x="1102319" y="0"/>
              </a:moveTo>
              <a:lnTo>
                <a:pt x="1102319" y="357502"/>
              </a:lnTo>
              <a:lnTo>
                <a:pt x="0" y="357502"/>
              </a:lnTo>
              <a:lnTo>
                <a:pt x="0" y="52460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4BC508-EAB0-4260-B082-BBBC8A5274FA}">
      <dsp:nvSpPr>
        <dsp:cNvPr id="0" name=""/>
        <dsp:cNvSpPr/>
      </dsp:nvSpPr>
      <dsp:spPr>
        <a:xfrm>
          <a:off x="3889155" y="1146673"/>
          <a:ext cx="1102319" cy="524603"/>
        </a:xfrm>
        <a:custGeom>
          <a:avLst/>
          <a:gdLst/>
          <a:ahLst/>
          <a:cxnLst/>
          <a:rect l="0" t="0" r="0" b="0"/>
          <a:pathLst>
            <a:path>
              <a:moveTo>
                <a:pt x="1102319" y="0"/>
              </a:moveTo>
              <a:lnTo>
                <a:pt x="1102319" y="357502"/>
              </a:lnTo>
              <a:lnTo>
                <a:pt x="0" y="357502"/>
              </a:lnTo>
              <a:lnTo>
                <a:pt x="0" y="5246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2492DD-BE35-44E9-A673-D35E202564FD}">
      <dsp:nvSpPr>
        <dsp:cNvPr id="0" name=""/>
        <dsp:cNvSpPr/>
      </dsp:nvSpPr>
      <dsp:spPr>
        <a:xfrm>
          <a:off x="4089577" y="1263"/>
          <a:ext cx="1803794" cy="11454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EB7BE6-E651-4A91-8FA6-7A8954736FD2}">
      <dsp:nvSpPr>
        <dsp:cNvPr id="0" name=""/>
        <dsp:cNvSpPr/>
      </dsp:nvSpPr>
      <dsp:spPr>
        <a:xfrm>
          <a:off x="4289998" y="191663"/>
          <a:ext cx="1803794" cy="11454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Security Market</a:t>
          </a:r>
        </a:p>
      </dsp:txBody>
      <dsp:txXfrm>
        <a:off x="4323546" y="225211"/>
        <a:ext cx="1736698" cy="1078313"/>
      </dsp:txXfrm>
    </dsp:sp>
    <dsp:sp modelId="{596F1DB5-7044-4C87-876D-281A4FCC65EA}">
      <dsp:nvSpPr>
        <dsp:cNvPr id="0" name=""/>
        <dsp:cNvSpPr/>
      </dsp:nvSpPr>
      <dsp:spPr>
        <a:xfrm>
          <a:off x="2987258" y="1671276"/>
          <a:ext cx="1803794" cy="11454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F2155D-1486-4822-9FA0-D56DFF552B28}">
      <dsp:nvSpPr>
        <dsp:cNvPr id="0" name=""/>
        <dsp:cNvSpPr/>
      </dsp:nvSpPr>
      <dsp:spPr>
        <a:xfrm>
          <a:off x="3187679" y="1861677"/>
          <a:ext cx="1803794" cy="11454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Secondary Market</a:t>
          </a:r>
        </a:p>
      </dsp:txBody>
      <dsp:txXfrm>
        <a:off x="3221227" y="1895225"/>
        <a:ext cx="1736698" cy="1078313"/>
      </dsp:txXfrm>
    </dsp:sp>
    <dsp:sp modelId="{C0B2D214-1286-4003-9B3E-5EA1DCB0EC7F}">
      <dsp:nvSpPr>
        <dsp:cNvPr id="0" name=""/>
        <dsp:cNvSpPr/>
      </dsp:nvSpPr>
      <dsp:spPr>
        <a:xfrm>
          <a:off x="1884939" y="3341290"/>
          <a:ext cx="1803794" cy="11454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89E9E3-4913-4000-B9D8-4007DC2F7665}">
      <dsp:nvSpPr>
        <dsp:cNvPr id="0" name=""/>
        <dsp:cNvSpPr/>
      </dsp:nvSpPr>
      <dsp:spPr>
        <a:xfrm>
          <a:off x="2085360" y="3531690"/>
          <a:ext cx="1803794" cy="11454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Organized Secondary Market –CSE/DSE</a:t>
          </a:r>
        </a:p>
      </dsp:txBody>
      <dsp:txXfrm>
        <a:off x="2118908" y="3565238"/>
        <a:ext cx="1736698" cy="1078313"/>
      </dsp:txXfrm>
    </dsp:sp>
    <dsp:sp modelId="{E89057E3-94DE-43DB-A974-A3D116BB96D9}">
      <dsp:nvSpPr>
        <dsp:cNvPr id="0" name=""/>
        <dsp:cNvSpPr/>
      </dsp:nvSpPr>
      <dsp:spPr>
        <a:xfrm>
          <a:off x="4128503" y="3342553"/>
          <a:ext cx="1803794" cy="11454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AE4F26-F46F-4926-8D2A-7B2019AC3D34}">
      <dsp:nvSpPr>
        <dsp:cNvPr id="0" name=""/>
        <dsp:cNvSpPr/>
      </dsp:nvSpPr>
      <dsp:spPr>
        <a:xfrm>
          <a:off x="4328924" y="3532954"/>
          <a:ext cx="1803794" cy="11454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Over-the-Counter Market-CSE/DSE</a:t>
          </a:r>
        </a:p>
      </dsp:txBody>
      <dsp:txXfrm>
        <a:off x="4362472" y="3566502"/>
        <a:ext cx="1736698" cy="1078313"/>
      </dsp:txXfrm>
    </dsp:sp>
    <dsp:sp modelId="{A896965A-5437-42AE-ADD8-0CB5F53868A1}">
      <dsp:nvSpPr>
        <dsp:cNvPr id="0" name=""/>
        <dsp:cNvSpPr/>
      </dsp:nvSpPr>
      <dsp:spPr>
        <a:xfrm>
          <a:off x="5191896" y="1671276"/>
          <a:ext cx="1803794" cy="11454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755E67-AFE6-467B-A8F7-FC13A99776BF}">
      <dsp:nvSpPr>
        <dsp:cNvPr id="0" name=""/>
        <dsp:cNvSpPr/>
      </dsp:nvSpPr>
      <dsp:spPr>
        <a:xfrm>
          <a:off x="5392318" y="1861677"/>
          <a:ext cx="1803794" cy="11454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Primary Market</a:t>
          </a:r>
        </a:p>
      </dsp:txBody>
      <dsp:txXfrm>
        <a:off x="5425866" y="1895225"/>
        <a:ext cx="1736698" cy="107831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D174A4-86C7-49EE-8BE0-0500497222AA}" type="datetimeFigureOut">
              <a:rPr lang="en-US" smtClean="0"/>
              <a:t>10/12/2020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859FEC-4DE8-415F-8A06-B1022E3DF9D1}" type="slidenum">
              <a:rPr lang="en-US" smtClean="0"/>
              <a:t>‹#›</a:t>
            </a:fld>
            <a:endParaRPr lang="en-US"/>
          </a:p>
        </p:txBody>
      </p:sp>
    </p:spTree>
    <p:extLst>
      <p:ext uri="{BB962C8B-B14F-4D97-AF65-F5344CB8AC3E}">
        <p14:creationId xmlns:p14="http://schemas.microsoft.com/office/powerpoint/2010/main" val="3039244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42795C-F8E4-4482-98C5-639E509077EF}"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3671224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2795C-F8E4-4482-98C5-639E509077EF}"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265077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2795C-F8E4-4482-98C5-639E509077EF}"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1371732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42795C-F8E4-4482-98C5-639E509077EF}"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3041707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42795C-F8E4-4482-98C5-639E509077EF}" type="datetimeFigureOut">
              <a:rPr lang="en-US" smtClean="0"/>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59008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042795C-F8E4-4482-98C5-639E509077EF}" type="datetimeFigureOut">
              <a:rPr lang="en-US" smtClean="0"/>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2482365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42795C-F8E4-4482-98C5-639E509077EF}" type="datetimeFigureOut">
              <a:rPr lang="en-US" smtClean="0"/>
              <a:t>10/12/2020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2198388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42795C-F8E4-4482-98C5-639E509077EF}" type="datetimeFigureOut">
              <a:rPr lang="en-US" smtClean="0"/>
              <a:t>10/12/2020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2167395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2795C-F8E4-4482-98C5-639E509077EF}" type="datetimeFigureOut">
              <a:rPr lang="en-US" smtClean="0"/>
              <a:t>10/12/2020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2795743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2795C-F8E4-4482-98C5-639E509077EF}" type="datetimeFigureOut">
              <a:rPr lang="en-US" smtClean="0"/>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2199204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2795C-F8E4-4482-98C5-639E509077EF}" type="datetimeFigureOut">
              <a:rPr lang="en-US" smtClean="0"/>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D34225-E007-495B-94FF-2B6E334F7C1C}" type="slidenum">
              <a:rPr lang="en-US" smtClean="0"/>
              <a:t>‹#›</a:t>
            </a:fld>
            <a:endParaRPr lang="en-US"/>
          </a:p>
        </p:txBody>
      </p:sp>
    </p:spTree>
    <p:extLst>
      <p:ext uri="{BB962C8B-B14F-4D97-AF65-F5344CB8AC3E}">
        <p14:creationId xmlns:p14="http://schemas.microsoft.com/office/powerpoint/2010/main" val="155433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2795C-F8E4-4482-98C5-639E509077EF}" type="datetimeFigureOut">
              <a:rPr lang="en-US" smtClean="0"/>
              <a:t>10/12/2020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D34225-E007-495B-94FF-2B6E334F7C1C}" type="slidenum">
              <a:rPr lang="en-US" smtClean="0"/>
              <a:t>‹#›</a:t>
            </a:fld>
            <a:endParaRPr lang="en-US"/>
          </a:p>
        </p:txBody>
      </p:sp>
    </p:spTree>
    <p:extLst>
      <p:ext uri="{BB962C8B-B14F-4D97-AF65-F5344CB8AC3E}">
        <p14:creationId xmlns:p14="http://schemas.microsoft.com/office/powerpoint/2010/main" val="3480392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1066800"/>
          </a:xfrm>
        </p:spPr>
        <p:txBody>
          <a:bodyPr>
            <a:normAutofit/>
          </a:bodyPr>
          <a:lstStyle/>
          <a:p>
            <a:r>
              <a:rPr lang="en-US" sz="2800" b="1" dirty="0"/>
              <a:t>Awareness on Savings and Investment for the Students</a:t>
            </a:r>
          </a:p>
        </p:txBody>
      </p:sp>
      <p:sp>
        <p:nvSpPr>
          <p:cNvPr id="3" name="Content Placeholder 2"/>
          <p:cNvSpPr>
            <a:spLocks noGrp="1"/>
          </p:cNvSpPr>
          <p:nvPr>
            <p:ph idx="1"/>
          </p:nvPr>
        </p:nvSpPr>
        <p:spPr>
          <a:xfrm>
            <a:off x="609600" y="1219200"/>
            <a:ext cx="8077200" cy="2362200"/>
          </a:xfrm>
        </p:spPr>
        <p:txBody>
          <a:bodyPr>
            <a:normAutofit fontScale="92500" lnSpcReduction="10000"/>
          </a:bodyPr>
          <a:lstStyle/>
          <a:p>
            <a:pPr marL="0" indent="0" algn="ctr">
              <a:buNone/>
            </a:pPr>
            <a:r>
              <a:rPr lang="en-US" sz="2400" b="1" dirty="0"/>
              <a:t>Paper Presented at:</a:t>
            </a:r>
          </a:p>
          <a:p>
            <a:pPr marL="0" indent="0" algn="ctr">
              <a:buNone/>
            </a:pPr>
            <a:r>
              <a:rPr lang="en-US" sz="2400" b="1" dirty="0">
                <a:solidFill>
                  <a:srgbClr val="FF0000"/>
                </a:solidFill>
              </a:rPr>
              <a:t>Seminar on the occasion of </a:t>
            </a:r>
          </a:p>
          <a:p>
            <a:pPr marL="0" indent="0" algn="ctr">
              <a:buNone/>
            </a:pPr>
            <a:r>
              <a:rPr lang="en-US" sz="2400" b="1" dirty="0">
                <a:solidFill>
                  <a:srgbClr val="FF0000"/>
                </a:solidFill>
              </a:rPr>
              <a:t>World Investors Week-2020</a:t>
            </a:r>
          </a:p>
          <a:p>
            <a:pPr marL="0" indent="0" algn="ctr">
              <a:buNone/>
            </a:pPr>
            <a:r>
              <a:rPr lang="en-US" sz="2400" b="1" dirty="0"/>
              <a:t>Organized by:</a:t>
            </a:r>
          </a:p>
          <a:p>
            <a:pPr marL="0" indent="0" algn="ctr">
              <a:buNone/>
            </a:pPr>
            <a:r>
              <a:rPr lang="en-US" sz="2400" b="1" dirty="0"/>
              <a:t>Chittagong Stock Exchange(CSE), Chattogram</a:t>
            </a:r>
          </a:p>
          <a:p>
            <a:pPr marL="0" indent="0" algn="ctr">
              <a:buNone/>
            </a:pPr>
            <a:r>
              <a:rPr lang="en-US" sz="2400" b="1" dirty="0"/>
              <a:t> Date: </a:t>
            </a:r>
            <a:r>
              <a:rPr lang="en-US" sz="2400" b="1"/>
              <a:t>8</a:t>
            </a:r>
            <a:r>
              <a:rPr lang="en-US" sz="2400" b="1" baseline="30000"/>
              <a:t>th</a:t>
            </a:r>
            <a:r>
              <a:rPr lang="en-US" sz="2400" b="1"/>
              <a:t> October, </a:t>
            </a:r>
            <a:r>
              <a:rPr lang="en-US" sz="2400" b="1" dirty="0"/>
              <a:t>2020</a:t>
            </a:r>
          </a:p>
          <a:p>
            <a:pPr marL="0" indent="0" algn="ctr">
              <a:buNone/>
            </a:pPr>
            <a:endParaRPr lang="en-US" sz="2400" b="1" dirty="0"/>
          </a:p>
          <a:p>
            <a:pPr marL="0" indent="0" algn="ctr">
              <a:buNone/>
            </a:pPr>
            <a:endParaRPr lang="en-US" sz="2400" b="1" dirty="0"/>
          </a:p>
          <a:p>
            <a:pPr marL="0" indent="0" algn="ctr">
              <a:buNone/>
            </a:pPr>
            <a:endParaRPr lang="en-US" sz="3600" b="1" dirty="0"/>
          </a:p>
          <a:p>
            <a:pPr marL="0" indent="0" algn="ctr">
              <a:buNone/>
            </a:pPr>
            <a:endParaRPr lang="en-US" dirty="0"/>
          </a:p>
          <a:p>
            <a:pPr marL="0" indent="0">
              <a:buNone/>
            </a:pPr>
            <a:endParaRPr lang="en-US" dirty="0"/>
          </a:p>
        </p:txBody>
      </p:sp>
      <p:sp>
        <p:nvSpPr>
          <p:cNvPr id="4" name="Rectangle 3"/>
          <p:cNvSpPr/>
          <p:nvPr/>
        </p:nvSpPr>
        <p:spPr>
          <a:xfrm>
            <a:off x="304800" y="3581400"/>
            <a:ext cx="8686800" cy="289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Dr. Mohammad Saleh Jahur, </a:t>
            </a:r>
          </a:p>
          <a:p>
            <a:pPr algn="ctr"/>
            <a:r>
              <a:rPr lang="en-US" sz="1200" b="1" dirty="0">
                <a:solidFill>
                  <a:schemeClr val="tx1"/>
                </a:solidFill>
              </a:rPr>
              <a:t>                                                                                                                      </a:t>
            </a:r>
            <a:r>
              <a:rPr lang="en-US" sz="1200" b="1" dirty="0" err="1">
                <a:solidFill>
                  <a:schemeClr val="tx1"/>
                </a:solidFill>
              </a:rPr>
              <a:t>M.Com</a:t>
            </a:r>
            <a:r>
              <a:rPr lang="en-US" sz="1200" b="1" dirty="0">
                <a:solidFill>
                  <a:schemeClr val="tx1"/>
                </a:solidFill>
              </a:rPr>
              <a:t>(CU), Ph.D.(India), CIFRS(UK), GPFB(Japan)</a:t>
            </a:r>
          </a:p>
          <a:p>
            <a:pPr algn="ctr"/>
            <a:r>
              <a:rPr lang="en-US" sz="2400" b="1" dirty="0">
                <a:solidFill>
                  <a:schemeClr val="tx1"/>
                </a:solidFill>
              </a:rPr>
              <a:t>Professor of Accounting and Finance</a:t>
            </a:r>
          </a:p>
          <a:p>
            <a:pPr algn="ctr"/>
            <a:r>
              <a:rPr lang="en-US" sz="2400" b="1" dirty="0">
                <a:solidFill>
                  <a:schemeClr val="tx1"/>
                </a:solidFill>
              </a:rPr>
              <a:t>Ex-Director, Bureau of Business Research</a:t>
            </a:r>
          </a:p>
          <a:p>
            <a:pPr algn="ctr"/>
            <a:r>
              <a:rPr lang="en-US" sz="2400" b="1" dirty="0">
                <a:solidFill>
                  <a:schemeClr val="tx1"/>
                </a:solidFill>
              </a:rPr>
              <a:t> Faculty of Business Administration,</a:t>
            </a:r>
          </a:p>
          <a:p>
            <a:pPr algn="ctr"/>
            <a:r>
              <a:rPr lang="en-US" sz="2400" b="1" dirty="0">
                <a:solidFill>
                  <a:schemeClr val="tx1"/>
                </a:solidFill>
              </a:rPr>
              <a:t>University of Chittagong, Chattogram, Bangladesh</a:t>
            </a:r>
          </a:p>
          <a:p>
            <a:pPr algn="ctr"/>
            <a:r>
              <a:rPr lang="en-US" sz="2400" b="1" dirty="0">
                <a:solidFill>
                  <a:schemeClr val="tx1"/>
                </a:solidFill>
              </a:rPr>
              <a:t>Director, Islami Bank Bangladesh Limited</a:t>
            </a:r>
          </a:p>
          <a:p>
            <a:pPr algn="ctr"/>
            <a:r>
              <a:rPr lang="en-US" sz="2400" b="1" dirty="0"/>
              <a:t>.</a:t>
            </a:r>
          </a:p>
        </p:txBody>
      </p:sp>
    </p:spTree>
    <p:extLst>
      <p:ext uri="{BB962C8B-B14F-4D97-AF65-F5344CB8AC3E}">
        <p14:creationId xmlns:p14="http://schemas.microsoft.com/office/powerpoint/2010/main" val="3687784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396938366"/>
              </p:ext>
            </p:extLst>
          </p:nvPr>
        </p:nvGraphicFramePr>
        <p:xfrm>
          <a:off x="304800" y="381000"/>
          <a:ext cx="8458200" cy="6324600"/>
        </p:xfrm>
        <a:graphic>
          <a:graphicData uri="http://schemas.openxmlformats.org/drawingml/2006/table">
            <a:tbl>
              <a:tblPr firstRow="1" bandRow="1">
                <a:tableStyleId>{5C22544A-7EE6-4342-B048-85BDC9FD1C3A}</a:tableStyleId>
              </a:tblPr>
              <a:tblGrid>
                <a:gridCol w="8458200">
                  <a:extLst>
                    <a:ext uri="{9D8B030D-6E8A-4147-A177-3AD203B41FA5}">
                      <a16:colId xmlns:a16="http://schemas.microsoft.com/office/drawing/2014/main" val="20000"/>
                    </a:ext>
                  </a:extLst>
                </a:gridCol>
              </a:tblGrid>
              <a:tr h="0">
                <a:tc>
                  <a:txBody>
                    <a:bodyPr/>
                    <a:lstStyle/>
                    <a:p>
                      <a:pPr algn="ctr"/>
                      <a:r>
                        <a:rPr lang="en-US" dirty="0"/>
                        <a:t>Types of Investors</a:t>
                      </a:r>
                    </a:p>
                  </a:txBody>
                  <a:tcPr/>
                </a:tc>
                <a:extLst>
                  <a:ext uri="{0D108BD9-81ED-4DB2-BD59-A6C34878D82A}">
                    <a16:rowId xmlns:a16="http://schemas.microsoft.com/office/drawing/2014/main" val="10000"/>
                  </a:ext>
                </a:extLst>
              </a:tr>
              <a:tr h="816286">
                <a:tc>
                  <a:txBody>
                    <a:bodyPr/>
                    <a:lstStyle/>
                    <a:p>
                      <a:pPr marL="0" marR="0">
                        <a:lnSpc>
                          <a:spcPct val="115000"/>
                        </a:lnSpc>
                        <a:spcBef>
                          <a:spcPts val="0"/>
                        </a:spcBef>
                        <a:spcAft>
                          <a:spcPts val="0"/>
                        </a:spcAft>
                      </a:pPr>
                      <a:r>
                        <a:rPr lang="en-US" sz="2000" b="1" dirty="0">
                          <a:effectLst/>
                          <a:latin typeface="Calibri"/>
                          <a:ea typeface="Calibri"/>
                          <a:cs typeface="Times New Roman"/>
                        </a:rPr>
                        <a:t>1.Individual Investor and </a:t>
                      </a:r>
                      <a:endParaRPr lang="en-US" sz="1800" b="1" dirty="0">
                        <a:effectLst/>
                        <a:latin typeface="Calibri"/>
                        <a:ea typeface="Calibri"/>
                        <a:cs typeface="Times New Roman"/>
                      </a:endParaRPr>
                    </a:p>
                    <a:p>
                      <a:pPr marL="0" marR="0">
                        <a:lnSpc>
                          <a:spcPct val="115000"/>
                        </a:lnSpc>
                        <a:spcBef>
                          <a:spcPts val="0"/>
                        </a:spcBef>
                        <a:spcAft>
                          <a:spcPts val="0"/>
                        </a:spcAft>
                      </a:pPr>
                      <a:r>
                        <a:rPr lang="en-US" sz="2000" b="1" dirty="0">
                          <a:effectLst/>
                          <a:latin typeface="Calibri"/>
                          <a:ea typeface="Calibri"/>
                          <a:cs typeface="Times New Roman"/>
                        </a:rPr>
                        <a:t>2. Institutional Investors-Dealer, Mutual Fund, Merchant Banker, Banks, and       </a:t>
                      </a:r>
                      <a:endParaRPr lang="en-US" sz="1800" b="1" dirty="0">
                        <a:effectLst/>
                        <a:latin typeface="Calibri"/>
                        <a:ea typeface="Calibri"/>
                        <a:cs typeface="Times New Roman"/>
                      </a:endParaRPr>
                    </a:p>
                    <a:p>
                      <a:pPr marL="0" marR="0">
                        <a:lnSpc>
                          <a:spcPct val="115000"/>
                        </a:lnSpc>
                        <a:spcBef>
                          <a:spcPts val="0"/>
                        </a:spcBef>
                        <a:spcAft>
                          <a:spcPts val="0"/>
                        </a:spcAft>
                      </a:pPr>
                      <a:r>
                        <a:rPr lang="en-US" sz="2000" b="1" dirty="0">
                          <a:effectLst/>
                          <a:latin typeface="Calibri"/>
                          <a:ea typeface="Calibri"/>
                          <a:cs typeface="Times New Roman"/>
                        </a:rPr>
                        <a:t>     Insurance</a:t>
                      </a:r>
                      <a:endParaRPr lang="en-US" sz="1800" b="1"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816286">
                <a:tc>
                  <a:txBody>
                    <a:bodyPr/>
                    <a:lstStyle/>
                    <a:p>
                      <a:pPr marL="342900" marR="0" lvl="0" indent="-342900">
                        <a:lnSpc>
                          <a:spcPct val="115000"/>
                        </a:lnSpc>
                        <a:spcBef>
                          <a:spcPts val="0"/>
                        </a:spcBef>
                        <a:spcAft>
                          <a:spcPts val="0"/>
                        </a:spcAft>
                        <a:buFont typeface="+mj-lt"/>
                        <a:buAutoNum type="arabicPeriod"/>
                      </a:pPr>
                      <a:r>
                        <a:rPr lang="en-US" sz="2000" b="1" dirty="0">
                          <a:effectLst/>
                          <a:latin typeface="Calibri"/>
                          <a:ea typeface="Calibri"/>
                          <a:cs typeface="Times New Roman"/>
                        </a:rPr>
                        <a:t>Risk Neutral /Conservative Investors- No risk and a secured return</a:t>
                      </a:r>
                      <a:endParaRPr lang="en-US" sz="1800" b="1" dirty="0">
                        <a:effectLst/>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US" sz="2000" b="1" dirty="0">
                          <a:effectLst/>
                          <a:latin typeface="Calibri"/>
                          <a:ea typeface="Calibri"/>
                          <a:cs typeface="Times New Roman"/>
                        </a:rPr>
                        <a:t>Risk Averse/Moderate Investors- Minimum Risk and Maximum Return</a:t>
                      </a:r>
                      <a:endParaRPr lang="en-US" sz="1800" b="1" dirty="0">
                        <a:effectLst/>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US" sz="2000" b="1" dirty="0">
                          <a:effectLst/>
                          <a:latin typeface="Calibri"/>
                          <a:ea typeface="Calibri"/>
                          <a:cs typeface="Times New Roman"/>
                        </a:rPr>
                        <a:t>Risk Taker/Aggressive Investors-High Risk and High Return</a:t>
                      </a:r>
                      <a:endParaRPr lang="en-US" sz="1800" b="1"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44190">
                <a:tc>
                  <a:txBody>
                    <a:bodyPr/>
                    <a:lstStyle/>
                    <a:p>
                      <a:pPr marL="0" marR="0">
                        <a:lnSpc>
                          <a:spcPct val="115000"/>
                        </a:lnSpc>
                        <a:spcBef>
                          <a:spcPts val="0"/>
                        </a:spcBef>
                        <a:spcAft>
                          <a:spcPts val="0"/>
                        </a:spcAft>
                      </a:pPr>
                      <a:r>
                        <a:rPr lang="en-US" sz="2000" b="1" dirty="0">
                          <a:effectLst/>
                          <a:latin typeface="Calibri"/>
                          <a:ea typeface="Calibri"/>
                          <a:cs typeface="Times New Roman"/>
                        </a:rPr>
                        <a:t>1.Short Term Investors and</a:t>
                      </a:r>
                      <a:endParaRPr lang="en-US" sz="1800" b="1" dirty="0">
                        <a:effectLst/>
                        <a:latin typeface="Calibri"/>
                        <a:ea typeface="Calibri"/>
                        <a:cs typeface="Times New Roman"/>
                      </a:endParaRPr>
                    </a:p>
                    <a:p>
                      <a:pPr marL="0" marR="0">
                        <a:lnSpc>
                          <a:spcPct val="115000"/>
                        </a:lnSpc>
                        <a:spcBef>
                          <a:spcPts val="0"/>
                        </a:spcBef>
                        <a:spcAft>
                          <a:spcPts val="0"/>
                        </a:spcAft>
                      </a:pPr>
                      <a:r>
                        <a:rPr lang="en-US" sz="2000" b="1" dirty="0">
                          <a:effectLst/>
                          <a:latin typeface="Calibri"/>
                          <a:ea typeface="Calibri"/>
                          <a:cs typeface="Times New Roman"/>
                        </a:rPr>
                        <a:t>2. Long Term Investors</a:t>
                      </a:r>
                      <a:endParaRPr lang="en-US" sz="1800" b="1"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816286">
                <a:tc>
                  <a:txBody>
                    <a:bodyPr/>
                    <a:lstStyle/>
                    <a:p>
                      <a:pPr marL="342900" marR="0" lvl="0" indent="-342900">
                        <a:lnSpc>
                          <a:spcPct val="115000"/>
                        </a:lnSpc>
                        <a:spcBef>
                          <a:spcPts val="0"/>
                        </a:spcBef>
                        <a:spcAft>
                          <a:spcPts val="0"/>
                        </a:spcAft>
                        <a:buFont typeface="+mj-lt"/>
                        <a:buAutoNum type="arabicPeriod"/>
                      </a:pPr>
                      <a:r>
                        <a:rPr lang="en-US" sz="2000" b="1" dirty="0">
                          <a:effectLst/>
                          <a:latin typeface="Calibri"/>
                          <a:ea typeface="Calibri"/>
                          <a:cs typeface="Times New Roman"/>
                        </a:rPr>
                        <a:t>Primary Market Investors</a:t>
                      </a:r>
                      <a:endParaRPr lang="en-US" sz="1800" b="1" dirty="0">
                        <a:effectLst/>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US" sz="2000" b="1" dirty="0">
                          <a:effectLst/>
                          <a:latin typeface="Calibri"/>
                          <a:ea typeface="Calibri"/>
                          <a:cs typeface="Times New Roman"/>
                        </a:rPr>
                        <a:t>Secondary Market Investors</a:t>
                      </a:r>
                      <a:endParaRPr lang="en-US" sz="1800" b="1" dirty="0">
                        <a:effectLst/>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US" sz="2000" b="1" dirty="0">
                          <a:effectLst/>
                          <a:latin typeface="Calibri"/>
                          <a:ea typeface="Calibri"/>
                          <a:cs typeface="Times New Roman"/>
                        </a:rPr>
                        <a:t>Mixed Investors</a:t>
                      </a:r>
                      <a:endParaRPr lang="en-US" sz="1800" b="1"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544190">
                <a:tc>
                  <a:txBody>
                    <a:bodyPr/>
                    <a:lstStyle/>
                    <a:p>
                      <a:pPr marL="342900" marR="0" lvl="0" indent="-342900">
                        <a:lnSpc>
                          <a:spcPct val="115000"/>
                        </a:lnSpc>
                        <a:spcBef>
                          <a:spcPts val="0"/>
                        </a:spcBef>
                        <a:spcAft>
                          <a:spcPts val="0"/>
                        </a:spcAft>
                        <a:buFont typeface="+mj-lt"/>
                        <a:buAutoNum type="arabicPeriod"/>
                      </a:pPr>
                      <a:r>
                        <a:rPr lang="en-US" sz="2000" b="1" dirty="0">
                          <a:effectLst/>
                          <a:latin typeface="Calibri"/>
                          <a:ea typeface="Calibri"/>
                          <a:cs typeface="Times New Roman"/>
                        </a:rPr>
                        <a:t>Investors willing to make profit on a regular basis and </a:t>
                      </a:r>
                      <a:endParaRPr lang="en-US" sz="1800" b="1" dirty="0">
                        <a:effectLst/>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US" sz="2000" b="1" dirty="0">
                          <a:effectLst/>
                          <a:latin typeface="Calibri"/>
                          <a:ea typeface="Calibri"/>
                          <a:cs typeface="Times New Roman"/>
                        </a:rPr>
                        <a:t>Investors willing to make capital gain</a:t>
                      </a:r>
                      <a:endParaRPr lang="en-US" sz="1800" b="1"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544190">
                <a:tc>
                  <a:txBody>
                    <a:bodyPr/>
                    <a:lstStyle/>
                    <a:p>
                      <a:pPr marL="342900" marR="0" lvl="0" indent="-342900">
                        <a:lnSpc>
                          <a:spcPct val="115000"/>
                        </a:lnSpc>
                        <a:spcBef>
                          <a:spcPts val="0"/>
                        </a:spcBef>
                        <a:spcAft>
                          <a:spcPts val="0"/>
                        </a:spcAft>
                        <a:buFont typeface="+mj-lt"/>
                        <a:buAutoNum type="arabicPeriod"/>
                      </a:pPr>
                      <a:r>
                        <a:rPr lang="en-US" sz="2000" b="1">
                          <a:effectLst/>
                          <a:latin typeface="Calibri"/>
                          <a:ea typeface="Calibri"/>
                          <a:cs typeface="Times New Roman"/>
                        </a:rPr>
                        <a:t>General Investors and </a:t>
                      </a:r>
                      <a:endParaRPr lang="en-US" sz="1800" b="1">
                        <a:effectLst/>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US" sz="2000" b="1">
                          <a:effectLst/>
                          <a:latin typeface="Calibri"/>
                          <a:ea typeface="Calibri"/>
                          <a:cs typeface="Times New Roman"/>
                        </a:rPr>
                        <a:t>Natural Investors</a:t>
                      </a:r>
                      <a:endParaRPr lang="en-US" sz="1800" b="1">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243840">
                <a:tc>
                  <a:txBody>
                    <a:bodyPr/>
                    <a:lstStyle/>
                    <a:p>
                      <a:pPr marL="0" marR="0">
                        <a:lnSpc>
                          <a:spcPct val="115000"/>
                        </a:lnSpc>
                        <a:spcBef>
                          <a:spcPts val="0"/>
                        </a:spcBef>
                        <a:spcAft>
                          <a:spcPts val="0"/>
                        </a:spcAft>
                      </a:pPr>
                      <a:r>
                        <a:rPr lang="en-US" sz="2000" b="1" dirty="0">
                          <a:effectLst/>
                          <a:latin typeface="Calibri"/>
                          <a:ea typeface="Calibri"/>
                          <a:cs typeface="Times New Roman"/>
                        </a:rPr>
                        <a:t>1.Equity Investors and </a:t>
                      </a:r>
                      <a:endParaRPr lang="en-US" sz="1800" b="1" dirty="0">
                        <a:effectLst/>
                        <a:latin typeface="Calibri"/>
                        <a:ea typeface="Calibri"/>
                        <a:cs typeface="Times New Roman"/>
                      </a:endParaRPr>
                    </a:p>
                    <a:p>
                      <a:pPr marL="0" marR="0">
                        <a:lnSpc>
                          <a:spcPct val="115000"/>
                        </a:lnSpc>
                        <a:spcBef>
                          <a:spcPts val="0"/>
                        </a:spcBef>
                        <a:spcAft>
                          <a:spcPts val="0"/>
                        </a:spcAft>
                      </a:pPr>
                      <a:r>
                        <a:rPr lang="en-US" sz="2000" b="1" dirty="0">
                          <a:effectLst/>
                          <a:latin typeface="Calibri"/>
                          <a:ea typeface="Calibri"/>
                          <a:cs typeface="Times New Roman"/>
                        </a:rPr>
                        <a:t>2. Bond Investors</a:t>
                      </a:r>
                      <a:endParaRPr lang="en-US" sz="1800" b="1"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22238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800" b="1" dirty="0"/>
              <a:t>Forms of Investment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1675448"/>
              </p:ext>
            </p:extLst>
          </p:nvPr>
        </p:nvGraphicFramePr>
        <p:xfrm>
          <a:off x="457200" y="685801"/>
          <a:ext cx="8458200" cy="6306320"/>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tblGrid>
              <a:tr h="417584">
                <a:tc>
                  <a:txBody>
                    <a:bodyPr/>
                    <a:lstStyle/>
                    <a:p>
                      <a:pPr marL="0" marR="0" algn="ctr">
                        <a:lnSpc>
                          <a:spcPct val="115000"/>
                        </a:lnSpc>
                        <a:spcBef>
                          <a:spcPts val="0"/>
                        </a:spcBef>
                        <a:spcAft>
                          <a:spcPts val="0"/>
                        </a:spcAft>
                      </a:pPr>
                      <a:r>
                        <a:rPr lang="en-US" sz="1600" b="1" dirty="0">
                          <a:effectLst/>
                          <a:latin typeface="+mn-lt"/>
                          <a:ea typeface="Calibri"/>
                          <a:cs typeface="Times New Roman"/>
                        </a:rPr>
                        <a:t>Investment in Financial Assets</a:t>
                      </a:r>
                    </a:p>
                  </a:txBody>
                  <a:tcPr marL="68580" marR="68580" marT="0" marB="0"/>
                </a:tc>
                <a:tc>
                  <a:txBody>
                    <a:bodyPr/>
                    <a:lstStyle/>
                    <a:p>
                      <a:pPr marL="0" marR="0" algn="ctr">
                        <a:lnSpc>
                          <a:spcPct val="115000"/>
                        </a:lnSpc>
                        <a:spcBef>
                          <a:spcPts val="0"/>
                        </a:spcBef>
                        <a:spcAft>
                          <a:spcPts val="0"/>
                        </a:spcAft>
                      </a:pPr>
                      <a:r>
                        <a:rPr lang="en-US" sz="1600" b="1">
                          <a:effectLst/>
                          <a:latin typeface="+mn-lt"/>
                          <a:ea typeface="Calibri"/>
                          <a:cs typeface="Times New Roman"/>
                        </a:rPr>
                        <a:t>Investment in Real Assets</a:t>
                      </a:r>
                    </a:p>
                  </a:txBody>
                  <a:tcPr marL="68580" marR="68580" marT="0" marB="0"/>
                </a:tc>
                <a:extLst>
                  <a:ext uri="{0D108BD9-81ED-4DB2-BD59-A6C34878D82A}">
                    <a16:rowId xmlns:a16="http://schemas.microsoft.com/office/drawing/2014/main" val="10000"/>
                  </a:ext>
                </a:extLst>
              </a:tr>
              <a:tr h="1088938">
                <a:tc>
                  <a:txBody>
                    <a:bodyPr/>
                    <a:lstStyle/>
                    <a:p>
                      <a:pPr marL="0" marR="0">
                        <a:lnSpc>
                          <a:spcPct val="115000"/>
                        </a:lnSpc>
                        <a:spcBef>
                          <a:spcPts val="0"/>
                        </a:spcBef>
                        <a:spcAft>
                          <a:spcPts val="0"/>
                        </a:spcAft>
                      </a:pPr>
                      <a:r>
                        <a:rPr lang="en-US" sz="1600" b="1" dirty="0">
                          <a:effectLst/>
                          <a:latin typeface="+mn-lt"/>
                          <a:ea typeface="Calibri"/>
                          <a:cs typeface="Times New Roman"/>
                        </a:rPr>
                        <a:t>1.Equity Claim –Direct</a:t>
                      </a:r>
                    </a:p>
                    <a:p>
                      <a:pPr marL="0" marR="0">
                        <a:lnSpc>
                          <a:spcPct val="115000"/>
                        </a:lnSpc>
                        <a:spcBef>
                          <a:spcPts val="0"/>
                        </a:spcBef>
                        <a:spcAft>
                          <a:spcPts val="0"/>
                        </a:spcAft>
                      </a:pPr>
                      <a:r>
                        <a:rPr lang="en-US" sz="1600" b="1" dirty="0">
                          <a:effectLst/>
                          <a:latin typeface="+mn-lt"/>
                          <a:ea typeface="Calibri"/>
                          <a:cs typeface="Times New Roman"/>
                        </a:rPr>
                        <a:t>     -Equity/common stock</a:t>
                      </a:r>
                    </a:p>
                    <a:p>
                      <a:pPr marL="0" marR="0">
                        <a:lnSpc>
                          <a:spcPct val="115000"/>
                        </a:lnSpc>
                        <a:spcBef>
                          <a:spcPts val="0"/>
                        </a:spcBef>
                        <a:spcAft>
                          <a:spcPts val="0"/>
                        </a:spcAft>
                      </a:pPr>
                      <a:r>
                        <a:rPr lang="en-US" sz="1600" b="1" dirty="0">
                          <a:effectLst/>
                          <a:latin typeface="+mn-lt"/>
                          <a:ea typeface="Calibri"/>
                          <a:cs typeface="Times New Roman"/>
                        </a:rPr>
                        <a:t>    -Option</a:t>
                      </a:r>
                    </a:p>
                    <a:p>
                      <a:pPr marL="0" marR="0">
                        <a:lnSpc>
                          <a:spcPct val="115000"/>
                        </a:lnSpc>
                        <a:spcBef>
                          <a:spcPts val="0"/>
                        </a:spcBef>
                        <a:spcAft>
                          <a:spcPts val="0"/>
                        </a:spcAft>
                      </a:pPr>
                      <a:r>
                        <a:rPr lang="en-US" sz="1600" b="1" dirty="0">
                          <a:effectLst/>
                          <a:latin typeface="+mn-lt"/>
                          <a:ea typeface="Calibri"/>
                          <a:cs typeface="Times New Roman"/>
                        </a:rPr>
                        <a:t>    -Warrant</a:t>
                      </a:r>
                    </a:p>
                  </a:txBody>
                  <a:tcPr marL="68580" marR="68580" marT="0" marB="0"/>
                </a:tc>
                <a:tc>
                  <a:txBody>
                    <a:bodyPr/>
                    <a:lstStyle/>
                    <a:p>
                      <a:pPr marL="0" marR="0">
                        <a:lnSpc>
                          <a:spcPct val="115000"/>
                        </a:lnSpc>
                        <a:spcBef>
                          <a:spcPts val="0"/>
                        </a:spcBef>
                        <a:spcAft>
                          <a:spcPts val="0"/>
                        </a:spcAft>
                      </a:pPr>
                      <a:r>
                        <a:rPr lang="en-US" sz="1600" b="1" dirty="0">
                          <a:effectLst/>
                          <a:latin typeface="+mn-lt"/>
                          <a:ea typeface="Calibri"/>
                          <a:cs typeface="Times New Roman"/>
                        </a:rPr>
                        <a:t>1. Real Estate</a:t>
                      </a:r>
                    </a:p>
                    <a:p>
                      <a:pPr marL="0" marR="0">
                        <a:lnSpc>
                          <a:spcPct val="115000"/>
                        </a:lnSpc>
                        <a:spcBef>
                          <a:spcPts val="0"/>
                        </a:spcBef>
                        <a:spcAft>
                          <a:spcPts val="0"/>
                        </a:spcAft>
                      </a:pPr>
                      <a:r>
                        <a:rPr lang="en-US" sz="1600" b="1" dirty="0">
                          <a:effectLst/>
                          <a:latin typeface="+mn-lt"/>
                          <a:ea typeface="Calibri"/>
                          <a:cs typeface="Times New Roman"/>
                        </a:rPr>
                        <a:t>-Land/Building/Apartment/Duplex</a:t>
                      </a:r>
                    </a:p>
                    <a:p>
                      <a:pPr marL="0" marR="0">
                        <a:lnSpc>
                          <a:spcPct val="115000"/>
                        </a:lnSpc>
                        <a:spcBef>
                          <a:spcPts val="0"/>
                        </a:spcBef>
                        <a:spcAft>
                          <a:spcPts val="0"/>
                        </a:spcAft>
                      </a:pPr>
                      <a:r>
                        <a:rPr lang="en-US" sz="1600" b="1" dirty="0">
                          <a:effectLst/>
                          <a:latin typeface="+mn-lt"/>
                          <a:ea typeface="Calibri"/>
                          <a:cs typeface="Times New Roman"/>
                        </a:rPr>
                        <a:t>-Furniture, -Vehicle</a:t>
                      </a:r>
                    </a:p>
                    <a:p>
                      <a:pPr marL="0" marR="0">
                        <a:lnSpc>
                          <a:spcPct val="115000"/>
                        </a:lnSpc>
                        <a:spcBef>
                          <a:spcPts val="0"/>
                        </a:spcBef>
                        <a:spcAft>
                          <a:spcPts val="0"/>
                        </a:spcAft>
                      </a:pPr>
                      <a:r>
                        <a:rPr lang="en-US" sz="1600" b="1" dirty="0">
                          <a:effectLst/>
                          <a:latin typeface="+mn-lt"/>
                          <a:ea typeface="Calibri"/>
                          <a:cs typeface="Times New Roman"/>
                        </a:rPr>
                        <a:t>-Machineries, etc.</a:t>
                      </a:r>
                    </a:p>
                  </a:txBody>
                  <a:tcPr marL="68580" marR="68580" marT="0" marB="0"/>
                </a:tc>
                <a:extLst>
                  <a:ext uri="{0D108BD9-81ED-4DB2-BD59-A6C34878D82A}">
                    <a16:rowId xmlns:a16="http://schemas.microsoft.com/office/drawing/2014/main" val="10001"/>
                  </a:ext>
                </a:extLst>
              </a:tr>
              <a:tr h="812646">
                <a:tc>
                  <a:txBody>
                    <a:bodyPr/>
                    <a:lstStyle/>
                    <a:p>
                      <a:pPr marL="0" marR="0">
                        <a:lnSpc>
                          <a:spcPct val="115000"/>
                        </a:lnSpc>
                        <a:spcBef>
                          <a:spcPts val="0"/>
                        </a:spcBef>
                        <a:spcAft>
                          <a:spcPts val="0"/>
                        </a:spcAft>
                      </a:pPr>
                      <a:r>
                        <a:rPr lang="en-US" sz="1600" b="1" dirty="0">
                          <a:effectLst/>
                          <a:latin typeface="+mn-lt"/>
                          <a:ea typeface="Calibri"/>
                          <a:cs typeface="Times New Roman"/>
                        </a:rPr>
                        <a:t>2.Equity Claim-Indirect</a:t>
                      </a:r>
                    </a:p>
                    <a:p>
                      <a:pPr marL="0" marR="0">
                        <a:lnSpc>
                          <a:spcPct val="115000"/>
                        </a:lnSpc>
                        <a:spcBef>
                          <a:spcPts val="0"/>
                        </a:spcBef>
                        <a:spcAft>
                          <a:spcPts val="0"/>
                        </a:spcAft>
                      </a:pPr>
                      <a:r>
                        <a:rPr lang="en-US" sz="1600" b="1" dirty="0">
                          <a:effectLst/>
                          <a:latin typeface="+mn-lt"/>
                          <a:ea typeface="Calibri"/>
                          <a:cs typeface="Times New Roman"/>
                        </a:rPr>
                        <a:t>    - Mutual Fund/Unit Certificate;      -Money Market Fund,  - Pension Fund, Exchange</a:t>
                      </a:r>
                      <a:r>
                        <a:rPr lang="en-US" sz="1600" b="1" baseline="0" dirty="0">
                          <a:effectLst/>
                          <a:latin typeface="+mn-lt"/>
                          <a:ea typeface="Calibri"/>
                          <a:cs typeface="Times New Roman"/>
                        </a:rPr>
                        <a:t> Traded Fund, </a:t>
                      </a:r>
                      <a:r>
                        <a:rPr lang="en-US" sz="1600" b="1" baseline="0" dirty="0" err="1">
                          <a:effectLst/>
                          <a:latin typeface="+mn-lt"/>
                          <a:ea typeface="Calibri"/>
                          <a:cs typeface="Times New Roman"/>
                        </a:rPr>
                        <a:t>wtc</a:t>
                      </a:r>
                      <a:r>
                        <a:rPr lang="en-US" sz="1600" b="1" baseline="0" dirty="0">
                          <a:effectLst/>
                          <a:latin typeface="+mn-lt"/>
                          <a:ea typeface="Calibri"/>
                          <a:cs typeface="Times New Roman"/>
                        </a:rPr>
                        <a:t>.</a:t>
                      </a:r>
                      <a:endParaRPr lang="en-US" sz="1600" b="1"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b="1" dirty="0">
                          <a:effectLst/>
                          <a:latin typeface="+mn-lt"/>
                          <a:ea typeface="Calibri"/>
                          <a:cs typeface="Times New Roman"/>
                        </a:rPr>
                        <a:t>2. Precious Metal</a:t>
                      </a:r>
                    </a:p>
                    <a:p>
                      <a:pPr marL="0" marR="0">
                        <a:lnSpc>
                          <a:spcPct val="115000"/>
                        </a:lnSpc>
                        <a:spcBef>
                          <a:spcPts val="0"/>
                        </a:spcBef>
                        <a:spcAft>
                          <a:spcPts val="0"/>
                        </a:spcAft>
                      </a:pPr>
                      <a:r>
                        <a:rPr lang="en-US" sz="1600" b="1" dirty="0">
                          <a:effectLst/>
                          <a:latin typeface="+mn-lt"/>
                          <a:ea typeface="Calibri"/>
                          <a:cs typeface="Times New Roman"/>
                        </a:rPr>
                        <a:t>     -Gold,      -Silver</a:t>
                      </a:r>
                    </a:p>
                  </a:txBody>
                  <a:tcPr marL="68580" marR="68580" marT="0" marB="0"/>
                </a:tc>
                <a:extLst>
                  <a:ext uri="{0D108BD9-81ED-4DB2-BD59-A6C34878D82A}">
                    <a16:rowId xmlns:a16="http://schemas.microsoft.com/office/drawing/2014/main" val="10002"/>
                  </a:ext>
                </a:extLst>
              </a:tr>
              <a:tr h="1641523">
                <a:tc>
                  <a:txBody>
                    <a:bodyPr/>
                    <a:lstStyle/>
                    <a:p>
                      <a:pPr marL="342900" marR="0" lvl="0" indent="-342900">
                        <a:lnSpc>
                          <a:spcPct val="115000"/>
                        </a:lnSpc>
                        <a:spcBef>
                          <a:spcPts val="0"/>
                        </a:spcBef>
                        <a:spcAft>
                          <a:spcPts val="0"/>
                        </a:spcAft>
                        <a:buFont typeface="+mj-lt"/>
                        <a:buAutoNum type="arabicPeriod"/>
                      </a:pPr>
                      <a:r>
                        <a:rPr lang="en-US" sz="1600" b="1" dirty="0">
                          <a:effectLst/>
                          <a:latin typeface="+mn-lt"/>
                          <a:ea typeface="Calibri"/>
                          <a:cs typeface="Times New Roman"/>
                        </a:rPr>
                        <a:t>Creditors Claim</a:t>
                      </a:r>
                    </a:p>
                    <a:p>
                      <a:pPr marL="228600" marR="0">
                        <a:lnSpc>
                          <a:spcPct val="115000"/>
                        </a:lnSpc>
                        <a:spcBef>
                          <a:spcPts val="0"/>
                        </a:spcBef>
                        <a:spcAft>
                          <a:spcPts val="0"/>
                        </a:spcAft>
                      </a:pPr>
                      <a:r>
                        <a:rPr lang="en-US" sz="1600" b="1" dirty="0">
                          <a:effectLst/>
                          <a:latin typeface="+mn-lt"/>
                          <a:ea typeface="Calibri"/>
                          <a:cs typeface="Times New Roman"/>
                        </a:rPr>
                        <a:t>- Deposit</a:t>
                      </a:r>
                    </a:p>
                    <a:p>
                      <a:pPr marL="228600" marR="0">
                        <a:lnSpc>
                          <a:spcPct val="115000"/>
                        </a:lnSpc>
                        <a:spcBef>
                          <a:spcPts val="0"/>
                        </a:spcBef>
                        <a:spcAft>
                          <a:spcPts val="0"/>
                        </a:spcAft>
                      </a:pPr>
                      <a:r>
                        <a:rPr lang="en-US" sz="1600" b="1" dirty="0">
                          <a:effectLst/>
                          <a:latin typeface="+mn-lt"/>
                          <a:ea typeface="Calibri"/>
                          <a:cs typeface="Times New Roman"/>
                        </a:rPr>
                        <a:t>- Treasury Bill/Notes/Bonds, -National Saving Certificates, -Corporate Bond/Debentures, -Commercial Paper, -Assets Backed Securities, -Banker’s Acceptance; -Others</a:t>
                      </a:r>
                    </a:p>
                  </a:txBody>
                  <a:tcPr marL="68580" marR="68580" marT="0" marB="0"/>
                </a:tc>
                <a:tc>
                  <a:txBody>
                    <a:bodyPr/>
                    <a:lstStyle/>
                    <a:p>
                      <a:pPr marL="0" marR="0">
                        <a:lnSpc>
                          <a:spcPct val="115000"/>
                        </a:lnSpc>
                        <a:spcBef>
                          <a:spcPts val="0"/>
                        </a:spcBef>
                        <a:spcAft>
                          <a:spcPts val="0"/>
                        </a:spcAft>
                      </a:pPr>
                      <a:r>
                        <a:rPr lang="en-US" sz="1600" b="1" dirty="0">
                          <a:effectLst/>
                          <a:latin typeface="+mn-lt"/>
                          <a:ea typeface="Calibri"/>
                          <a:cs typeface="Times New Roman"/>
                        </a:rPr>
                        <a:t>3.Precious Gems</a:t>
                      </a:r>
                    </a:p>
                    <a:p>
                      <a:pPr marL="0" marR="0">
                        <a:lnSpc>
                          <a:spcPct val="115000"/>
                        </a:lnSpc>
                        <a:spcBef>
                          <a:spcPts val="0"/>
                        </a:spcBef>
                        <a:spcAft>
                          <a:spcPts val="0"/>
                        </a:spcAft>
                      </a:pPr>
                      <a:r>
                        <a:rPr lang="en-US" sz="1600" b="1" dirty="0">
                          <a:effectLst/>
                          <a:latin typeface="+mn-lt"/>
                          <a:ea typeface="Calibri"/>
                          <a:cs typeface="Times New Roman"/>
                        </a:rPr>
                        <a:t>- Diamond</a:t>
                      </a:r>
                    </a:p>
                    <a:p>
                      <a:pPr marL="0" marR="0">
                        <a:lnSpc>
                          <a:spcPct val="115000"/>
                        </a:lnSpc>
                        <a:spcBef>
                          <a:spcPts val="0"/>
                        </a:spcBef>
                        <a:spcAft>
                          <a:spcPts val="0"/>
                        </a:spcAft>
                      </a:pPr>
                      <a:r>
                        <a:rPr lang="en-US" sz="1600" b="1" dirty="0">
                          <a:effectLst/>
                          <a:latin typeface="+mn-lt"/>
                          <a:ea typeface="Calibri"/>
                          <a:cs typeface="Times New Roman"/>
                        </a:rPr>
                        <a:t>-Ruby, etc.</a:t>
                      </a:r>
                    </a:p>
                  </a:txBody>
                  <a:tcPr marL="68580" marR="68580" marT="0" marB="0"/>
                </a:tc>
                <a:extLst>
                  <a:ext uri="{0D108BD9-81ED-4DB2-BD59-A6C34878D82A}">
                    <a16:rowId xmlns:a16="http://schemas.microsoft.com/office/drawing/2014/main" val="10003"/>
                  </a:ext>
                </a:extLst>
              </a:tr>
              <a:tr h="278121">
                <a:tc>
                  <a:txBody>
                    <a:bodyPr/>
                    <a:lstStyle/>
                    <a:p>
                      <a:pPr marL="342900" marR="0" lvl="0" indent="-342900">
                        <a:lnSpc>
                          <a:spcPct val="115000"/>
                        </a:lnSpc>
                        <a:spcBef>
                          <a:spcPts val="0"/>
                        </a:spcBef>
                        <a:spcAft>
                          <a:spcPts val="0"/>
                        </a:spcAft>
                        <a:buFont typeface="+mj-lt"/>
                        <a:buAutoNum type="arabicPeriod"/>
                      </a:pPr>
                      <a:r>
                        <a:rPr lang="en-US" sz="1600" b="1">
                          <a:effectLst/>
                          <a:latin typeface="+mn-lt"/>
                          <a:ea typeface="Calibri"/>
                          <a:cs typeface="Times New Roman"/>
                        </a:rPr>
                        <a:t>Preference Share</a:t>
                      </a:r>
                    </a:p>
                  </a:txBody>
                  <a:tcPr marL="68580" marR="68580" marT="0" marB="0"/>
                </a:tc>
                <a:tc>
                  <a:txBody>
                    <a:bodyPr/>
                    <a:lstStyle/>
                    <a:p>
                      <a:pPr marL="342900" marR="0" lvl="0" indent="-342900">
                        <a:lnSpc>
                          <a:spcPct val="115000"/>
                        </a:lnSpc>
                        <a:spcBef>
                          <a:spcPts val="0"/>
                        </a:spcBef>
                        <a:spcAft>
                          <a:spcPts val="0"/>
                        </a:spcAft>
                        <a:buFont typeface="+mj-lt"/>
                        <a:buAutoNum type="arabicPeriod"/>
                      </a:pPr>
                      <a:r>
                        <a:rPr lang="en-US" sz="1600" b="1" dirty="0">
                          <a:effectLst/>
                          <a:latin typeface="+mn-lt"/>
                          <a:ea typeface="Calibri"/>
                          <a:cs typeface="Times New Roman"/>
                        </a:rPr>
                        <a:t>Collectibles: -Arts, -Antiques</a:t>
                      </a:r>
                    </a:p>
                  </a:txBody>
                  <a:tcPr marL="68580" marR="68580" marT="0" marB="0"/>
                </a:tc>
                <a:extLst>
                  <a:ext uri="{0D108BD9-81ED-4DB2-BD59-A6C34878D82A}">
                    <a16:rowId xmlns:a16="http://schemas.microsoft.com/office/drawing/2014/main" val="10004"/>
                  </a:ext>
                </a:extLst>
              </a:tr>
              <a:tr h="1641523">
                <a:tc>
                  <a:txBody>
                    <a:bodyPr/>
                    <a:lstStyle/>
                    <a:p>
                      <a:pPr marL="0" marR="0">
                        <a:lnSpc>
                          <a:spcPct val="115000"/>
                        </a:lnSpc>
                        <a:spcBef>
                          <a:spcPts val="0"/>
                        </a:spcBef>
                        <a:spcAft>
                          <a:spcPts val="0"/>
                        </a:spcAft>
                      </a:pPr>
                      <a:r>
                        <a:rPr lang="en-US" sz="1600" b="1" dirty="0">
                          <a:effectLst/>
                          <a:latin typeface="+mn-lt"/>
                          <a:ea typeface="Calibri"/>
                          <a:cs typeface="Times New Roman"/>
                        </a:rPr>
                        <a:t>5.Financial Derivatives</a:t>
                      </a:r>
                    </a:p>
                    <a:p>
                      <a:pPr marL="228600" marR="0">
                        <a:lnSpc>
                          <a:spcPct val="115000"/>
                        </a:lnSpc>
                        <a:spcBef>
                          <a:spcPts val="0"/>
                        </a:spcBef>
                        <a:spcAft>
                          <a:spcPts val="0"/>
                        </a:spcAft>
                      </a:pPr>
                      <a:r>
                        <a:rPr lang="en-US" sz="1600" b="1" dirty="0">
                          <a:effectLst/>
                          <a:latin typeface="+mn-lt"/>
                          <a:ea typeface="Calibri"/>
                          <a:cs typeface="Times New Roman"/>
                        </a:rPr>
                        <a:t>- Forward</a:t>
                      </a:r>
                    </a:p>
                    <a:p>
                      <a:pPr marL="228600" marR="0">
                        <a:lnSpc>
                          <a:spcPct val="115000"/>
                        </a:lnSpc>
                        <a:spcBef>
                          <a:spcPts val="0"/>
                        </a:spcBef>
                        <a:spcAft>
                          <a:spcPts val="0"/>
                        </a:spcAft>
                      </a:pPr>
                      <a:r>
                        <a:rPr lang="en-US" sz="1600" b="1" dirty="0">
                          <a:effectLst/>
                          <a:latin typeface="+mn-lt"/>
                          <a:ea typeface="Calibri"/>
                          <a:cs typeface="Times New Roman"/>
                        </a:rPr>
                        <a:t>-Futures</a:t>
                      </a:r>
                    </a:p>
                    <a:p>
                      <a:pPr marL="228600" marR="0">
                        <a:lnSpc>
                          <a:spcPct val="115000"/>
                        </a:lnSpc>
                        <a:spcBef>
                          <a:spcPts val="0"/>
                        </a:spcBef>
                        <a:spcAft>
                          <a:spcPts val="0"/>
                        </a:spcAft>
                      </a:pPr>
                      <a:r>
                        <a:rPr lang="en-US" sz="1600" b="1" dirty="0">
                          <a:effectLst/>
                          <a:latin typeface="+mn-lt"/>
                          <a:ea typeface="Calibri"/>
                          <a:cs typeface="Times New Roman"/>
                        </a:rPr>
                        <a:t>-Option</a:t>
                      </a:r>
                    </a:p>
                    <a:p>
                      <a:pPr marL="228600" marR="0">
                        <a:lnSpc>
                          <a:spcPct val="115000"/>
                        </a:lnSpc>
                        <a:spcBef>
                          <a:spcPts val="0"/>
                        </a:spcBef>
                        <a:spcAft>
                          <a:spcPts val="0"/>
                        </a:spcAft>
                      </a:pPr>
                      <a:r>
                        <a:rPr lang="en-US" sz="1600" b="1" dirty="0">
                          <a:effectLst/>
                          <a:latin typeface="+mn-lt"/>
                          <a:ea typeface="Calibri"/>
                          <a:cs typeface="Times New Roman"/>
                        </a:rPr>
                        <a:t>-Swap</a:t>
                      </a:r>
                    </a:p>
                  </a:txBody>
                  <a:tcPr marL="68580" marR="68580" marT="0" marB="0"/>
                </a:tc>
                <a:tc>
                  <a:txBody>
                    <a:bodyPr/>
                    <a:lstStyle/>
                    <a:p>
                      <a:pPr marL="0" marR="0">
                        <a:lnSpc>
                          <a:spcPct val="115000"/>
                        </a:lnSpc>
                        <a:spcBef>
                          <a:spcPts val="0"/>
                        </a:spcBef>
                        <a:spcAft>
                          <a:spcPts val="0"/>
                        </a:spcAft>
                      </a:pPr>
                      <a:r>
                        <a:rPr lang="en-US" sz="1600" b="1" dirty="0">
                          <a:effectLst/>
                          <a:latin typeface="+mn-lt"/>
                          <a:ea typeface="Calibri"/>
                          <a:cs typeface="Times New Roman"/>
                        </a:rPr>
                        <a:t>5.Others</a:t>
                      </a:r>
                    </a:p>
                    <a:p>
                      <a:pPr marL="0" marR="0">
                        <a:lnSpc>
                          <a:spcPct val="115000"/>
                        </a:lnSpc>
                        <a:spcBef>
                          <a:spcPts val="0"/>
                        </a:spcBef>
                        <a:spcAft>
                          <a:spcPts val="0"/>
                        </a:spcAft>
                      </a:pPr>
                      <a:r>
                        <a:rPr lang="en-US" sz="1600" b="1" dirty="0">
                          <a:effectLst/>
                          <a:latin typeface="+mn-lt"/>
                          <a:ea typeface="Calibri"/>
                          <a:cs typeface="Times New Roman"/>
                        </a:rPr>
                        <a:t>-Spices</a:t>
                      </a:r>
                    </a:p>
                    <a:p>
                      <a:pPr marL="0" marR="0">
                        <a:lnSpc>
                          <a:spcPct val="115000"/>
                        </a:lnSpc>
                        <a:spcBef>
                          <a:spcPts val="0"/>
                        </a:spcBef>
                        <a:spcAft>
                          <a:spcPts val="0"/>
                        </a:spcAft>
                      </a:pPr>
                      <a:r>
                        <a:rPr lang="en-US" sz="1600" b="1" dirty="0">
                          <a:effectLst/>
                          <a:latin typeface="+mn-lt"/>
                          <a:ea typeface="Calibri"/>
                          <a:cs typeface="Times New Roman"/>
                        </a:rPr>
                        <a:t>-Oil</a:t>
                      </a:r>
                    </a:p>
                    <a:p>
                      <a:pPr marL="0" marR="0">
                        <a:lnSpc>
                          <a:spcPct val="115000"/>
                        </a:lnSpc>
                        <a:spcBef>
                          <a:spcPts val="0"/>
                        </a:spcBef>
                        <a:spcAft>
                          <a:spcPts val="0"/>
                        </a:spcAft>
                      </a:pPr>
                      <a:r>
                        <a:rPr lang="en-US" sz="1600" b="1" dirty="0">
                          <a:effectLst/>
                          <a:latin typeface="+mn-lt"/>
                          <a:ea typeface="Calibri"/>
                          <a:cs typeface="Times New Roman"/>
                        </a:rPr>
                        <a:t>-Cattles</a:t>
                      </a:r>
                    </a:p>
                    <a:p>
                      <a:pPr marL="0" marR="0">
                        <a:lnSpc>
                          <a:spcPct val="115000"/>
                        </a:lnSpc>
                        <a:spcBef>
                          <a:spcPts val="0"/>
                        </a:spcBef>
                        <a:spcAft>
                          <a:spcPts val="0"/>
                        </a:spcAft>
                      </a:pPr>
                      <a:r>
                        <a:rPr lang="en-US" sz="1600" b="1" dirty="0">
                          <a:effectLst/>
                          <a:latin typeface="+mn-lt"/>
                          <a:ea typeface="Calibri"/>
                          <a:cs typeface="Times New Roman"/>
                        </a:rPr>
                        <a:t>-Living Hogs</a:t>
                      </a:r>
                    </a:p>
                    <a:p>
                      <a:pPr marL="0" marR="0">
                        <a:lnSpc>
                          <a:spcPct val="115000"/>
                        </a:lnSpc>
                        <a:spcBef>
                          <a:spcPts val="0"/>
                        </a:spcBef>
                        <a:spcAft>
                          <a:spcPts val="0"/>
                        </a:spcAft>
                      </a:pPr>
                      <a:r>
                        <a:rPr lang="en-US" sz="1600" b="1" dirty="0">
                          <a:effectLst/>
                          <a:latin typeface="+mn-lt"/>
                          <a:ea typeface="Calibri"/>
                          <a:cs typeface="Times New Roman"/>
                        </a:rPr>
                        <a:t>-Agro Products, etc.</a:t>
                      </a: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83481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487363"/>
          </a:xfrm>
        </p:spPr>
        <p:txBody>
          <a:bodyPr>
            <a:noAutofit/>
          </a:bodyPr>
          <a:lstStyle/>
          <a:p>
            <a:pPr>
              <a:defRPr/>
            </a:pPr>
            <a:r>
              <a:rPr lang="en-US" sz="2800" b="1" dirty="0"/>
              <a:t>Investment on Market Basis-Bangladesh Perspective</a:t>
            </a:r>
            <a:endParaRPr lang="en-US" sz="3200" b="1" dirty="0">
              <a:solidFill>
                <a:schemeClr val="tx2">
                  <a:satMod val="130000"/>
                </a:schemeClr>
              </a:solidFill>
              <a:latin typeface="ArhialkhanMJ" pitchFamily="2" charset="0"/>
              <a:cs typeface="ArhialkhanMJ" pitchFamily="2"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17923133"/>
              </p:ext>
            </p:extLst>
          </p:nvPr>
        </p:nvGraphicFramePr>
        <p:xfrm>
          <a:off x="1066800" y="762000"/>
          <a:ext cx="786765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820" name="Slide Number Placeholder 4"/>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9532C40-FE3B-440E-99E9-C14AE444A177}" type="slidenum">
              <a:rPr lang="en-US" altLang="en-US">
                <a:solidFill>
                  <a:srgbClr val="B5A788"/>
                </a:solidFill>
              </a:rPr>
              <a:pPr/>
              <a:t>12</a:t>
            </a:fld>
            <a:endParaRPr lang="en-US" altLang="en-US">
              <a:solidFill>
                <a:srgbClr val="B5A788"/>
              </a:solidFill>
            </a:endParaRPr>
          </a:p>
        </p:txBody>
      </p:sp>
    </p:spTree>
    <p:extLst>
      <p:ext uri="{BB962C8B-B14F-4D97-AF65-F5344CB8AC3E}">
        <p14:creationId xmlns:p14="http://schemas.microsoft.com/office/powerpoint/2010/main" val="3434948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2438" y="152400"/>
            <a:ext cx="7497762" cy="411163"/>
          </a:xfrm>
        </p:spPr>
        <p:txBody>
          <a:bodyPr>
            <a:normAutofit fontScale="90000"/>
          </a:bodyPr>
          <a:lstStyle/>
          <a:p>
            <a:pPr algn="ctr" eaLnBrk="1" fontAlgn="auto" hangingPunct="1">
              <a:spcAft>
                <a:spcPts val="0"/>
              </a:spcAft>
              <a:defRPr/>
            </a:pPr>
            <a:r>
              <a:rPr lang="en-US" sz="2800" b="1" dirty="0">
                <a:solidFill>
                  <a:schemeClr val="tx2">
                    <a:satMod val="130000"/>
                  </a:schemeClr>
                </a:solidFill>
              </a:rPr>
              <a:t>Financial System</a:t>
            </a:r>
          </a:p>
        </p:txBody>
      </p:sp>
      <p:sp>
        <p:nvSpPr>
          <p:cNvPr id="36867" name="Slide Number Placeholder 4"/>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2778F4F-0EDF-4F55-B3CC-171165115A42}" type="slidenum">
              <a:rPr lang="en-US" altLang="en-US">
                <a:solidFill>
                  <a:srgbClr val="B5A788"/>
                </a:solidFill>
              </a:rPr>
              <a:pPr/>
              <a:t>13</a:t>
            </a:fld>
            <a:endParaRPr lang="en-US" altLang="en-US">
              <a:solidFill>
                <a:srgbClr val="B5A788"/>
              </a:solidFill>
            </a:endParaRP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721751693"/>
              </p:ext>
            </p:extLst>
          </p:nvPr>
        </p:nvGraphicFramePr>
        <p:xfrm>
          <a:off x="685800" y="734310"/>
          <a:ext cx="84582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6869" name="TextBox 12"/>
          <p:cNvSpPr txBox="1">
            <a:spLocks noChangeArrowheads="1"/>
          </p:cNvSpPr>
          <p:nvPr/>
        </p:nvSpPr>
        <p:spPr bwMode="auto">
          <a:xfrm>
            <a:off x="4114800" y="5529263"/>
            <a:ext cx="2057400" cy="3381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1600"/>
              <a:t>Government</a:t>
            </a:r>
          </a:p>
        </p:txBody>
      </p:sp>
      <p:sp>
        <p:nvSpPr>
          <p:cNvPr id="14" name="TextBox 13"/>
          <p:cNvSpPr txBox="1"/>
          <p:nvPr/>
        </p:nvSpPr>
        <p:spPr>
          <a:xfrm>
            <a:off x="1524000" y="5181600"/>
            <a:ext cx="2057400" cy="338138"/>
          </a:xfrm>
          <a:prstGeom prst="rect">
            <a:avLst/>
          </a:prstGeom>
          <a:solidFill>
            <a:schemeClr val="accent4"/>
          </a:solidFill>
        </p:spPr>
        <p:txBody>
          <a:bodyPr>
            <a:spAutoFit/>
          </a:bodyPr>
          <a:lstStyle/>
          <a:p>
            <a:pPr algn="ctr" eaLnBrk="1" hangingPunct="1">
              <a:defRPr/>
            </a:pPr>
            <a:r>
              <a:rPr lang="en-US" sz="1600" dirty="0">
                <a:latin typeface="Arial" charset="0"/>
              </a:rPr>
              <a:t>Regulators</a:t>
            </a:r>
          </a:p>
        </p:txBody>
      </p:sp>
      <p:sp>
        <p:nvSpPr>
          <p:cNvPr id="36871" name="TextBox 14"/>
          <p:cNvSpPr txBox="1">
            <a:spLocks noChangeArrowheads="1"/>
          </p:cNvSpPr>
          <p:nvPr/>
        </p:nvSpPr>
        <p:spPr bwMode="auto">
          <a:xfrm>
            <a:off x="6629400" y="5181600"/>
            <a:ext cx="2057400" cy="338138"/>
          </a:xfrm>
          <a:prstGeom prst="rect">
            <a:avLst/>
          </a:prstGeom>
          <a:solidFill>
            <a:srgbClr val="7E380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1600">
                <a:solidFill>
                  <a:schemeClr val="bg1"/>
                </a:solidFill>
              </a:rPr>
              <a:t>Financial Markets</a:t>
            </a:r>
          </a:p>
        </p:txBody>
      </p:sp>
      <p:sp>
        <p:nvSpPr>
          <p:cNvPr id="16" name="TextBox 15"/>
          <p:cNvSpPr txBox="1"/>
          <p:nvPr/>
        </p:nvSpPr>
        <p:spPr>
          <a:xfrm>
            <a:off x="1524000" y="5910263"/>
            <a:ext cx="2057400" cy="338137"/>
          </a:xfrm>
          <a:prstGeom prst="rect">
            <a:avLst/>
          </a:prstGeom>
          <a:solidFill>
            <a:schemeClr val="accent6">
              <a:lumMod val="75000"/>
            </a:schemeClr>
          </a:solidFill>
        </p:spPr>
        <p:txBody>
          <a:bodyPr>
            <a:spAutoFit/>
          </a:bodyPr>
          <a:lstStyle/>
          <a:p>
            <a:pPr algn="ctr" eaLnBrk="1" hangingPunct="1">
              <a:defRPr/>
            </a:pPr>
            <a:r>
              <a:rPr lang="en-US" sz="1600" dirty="0">
                <a:solidFill>
                  <a:schemeClr val="bg1"/>
                </a:solidFill>
                <a:latin typeface="Arial" charset="0"/>
              </a:rPr>
              <a:t>Financial Institutions</a:t>
            </a:r>
          </a:p>
        </p:txBody>
      </p:sp>
      <p:sp>
        <p:nvSpPr>
          <p:cNvPr id="17" name="TextBox 16"/>
          <p:cNvSpPr txBox="1"/>
          <p:nvPr/>
        </p:nvSpPr>
        <p:spPr>
          <a:xfrm>
            <a:off x="6629400" y="5867400"/>
            <a:ext cx="2057400" cy="307975"/>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a:spAutoFit/>
          </a:bodyPr>
          <a:lstStyle/>
          <a:p>
            <a:pPr algn="ctr" eaLnBrk="1" hangingPunct="1">
              <a:defRPr/>
            </a:pPr>
            <a:r>
              <a:rPr lang="en-US" sz="1400" dirty="0"/>
              <a:t>Financial Instruments</a:t>
            </a:r>
          </a:p>
        </p:txBody>
      </p:sp>
    </p:spTree>
    <p:extLst>
      <p:ext uri="{BB962C8B-B14F-4D97-AF65-F5344CB8AC3E}">
        <p14:creationId xmlns:p14="http://schemas.microsoft.com/office/powerpoint/2010/main" val="3614726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497763" cy="487363"/>
          </a:xfrm>
        </p:spPr>
        <p:txBody>
          <a:bodyPr>
            <a:normAutofit fontScale="90000"/>
          </a:bodyPr>
          <a:lstStyle/>
          <a:p>
            <a:pPr algn="ctr" eaLnBrk="1" fontAlgn="auto" hangingPunct="1">
              <a:spcAft>
                <a:spcPts val="0"/>
              </a:spcAft>
              <a:defRPr/>
            </a:pPr>
            <a:r>
              <a:rPr lang="en-US" sz="2800" dirty="0">
                <a:solidFill>
                  <a:schemeClr val="tx2">
                    <a:satMod val="130000"/>
                  </a:schemeClr>
                </a:solidFill>
              </a:rPr>
              <a:t>Capital Market Mechanism</a:t>
            </a:r>
          </a:p>
        </p:txBody>
      </p:sp>
      <p:grpSp>
        <p:nvGrpSpPr>
          <p:cNvPr id="46083" name="Group 36"/>
          <p:cNvGrpSpPr>
            <a:grpSpLocks/>
          </p:cNvGrpSpPr>
          <p:nvPr/>
        </p:nvGrpSpPr>
        <p:grpSpPr bwMode="auto">
          <a:xfrm>
            <a:off x="6705600" y="1066800"/>
            <a:ext cx="2133600" cy="5334000"/>
            <a:chOff x="6781800" y="1066800"/>
            <a:chExt cx="2133600" cy="5334000"/>
          </a:xfrm>
        </p:grpSpPr>
        <p:sp>
          <p:nvSpPr>
            <p:cNvPr id="4" name="Rectangle 3"/>
            <p:cNvSpPr/>
            <p:nvPr/>
          </p:nvSpPr>
          <p:spPr>
            <a:xfrm>
              <a:off x="6781800" y="3505200"/>
              <a:ext cx="2133600" cy="2895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b="1" dirty="0"/>
                <a:t>Corporate</a:t>
              </a:r>
              <a:endParaRPr lang="en-US" sz="1600" dirty="0"/>
            </a:p>
          </p:txBody>
        </p:sp>
        <p:sp>
          <p:nvSpPr>
            <p:cNvPr id="5" name="Rectangle 4"/>
            <p:cNvSpPr/>
            <p:nvPr/>
          </p:nvSpPr>
          <p:spPr>
            <a:xfrm>
              <a:off x="6781800" y="1066800"/>
              <a:ext cx="2133600" cy="20574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b="1" dirty="0"/>
                <a:t>Government</a:t>
              </a:r>
            </a:p>
          </p:txBody>
        </p:sp>
      </p:grpSp>
      <p:grpSp>
        <p:nvGrpSpPr>
          <p:cNvPr id="46084" name="Group 34"/>
          <p:cNvGrpSpPr>
            <a:grpSpLocks/>
          </p:cNvGrpSpPr>
          <p:nvPr/>
        </p:nvGrpSpPr>
        <p:grpSpPr bwMode="auto">
          <a:xfrm>
            <a:off x="304800" y="1143000"/>
            <a:ext cx="1676400" cy="5270500"/>
            <a:chOff x="457200" y="1143000"/>
            <a:chExt cx="1676400" cy="5271000"/>
          </a:xfrm>
        </p:grpSpPr>
        <p:sp>
          <p:nvSpPr>
            <p:cNvPr id="20" name="Rectangle 19"/>
            <p:cNvSpPr/>
            <p:nvPr/>
          </p:nvSpPr>
          <p:spPr>
            <a:xfrm>
              <a:off x="457200" y="1143000"/>
              <a:ext cx="1676400" cy="107960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General Investors</a:t>
              </a:r>
            </a:p>
          </p:txBody>
        </p:sp>
        <p:sp>
          <p:nvSpPr>
            <p:cNvPr id="21" name="Rectangle 20"/>
            <p:cNvSpPr/>
            <p:nvPr/>
          </p:nvSpPr>
          <p:spPr>
            <a:xfrm>
              <a:off x="457200" y="2590937"/>
              <a:ext cx="1676400" cy="107960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Institutional Investors</a:t>
              </a:r>
            </a:p>
          </p:txBody>
        </p:sp>
        <p:sp>
          <p:nvSpPr>
            <p:cNvPr id="22" name="Rectangle 21"/>
            <p:cNvSpPr/>
            <p:nvPr/>
          </p:nvSpPr>
          <p:spPr>
            <a:xfrm>
              <a:off x="457200" y="3962667"/>
              <a:ext cx="1676400" cy="107960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Foreign Investors</a:t>
              </a:r>
            </a:p>
          </p:txBody>
        </p:sp>
        <p:sp>
          <p:nvSpPr>
            <p:cNvPr id="23" name="Rectangle 22"/>
            <p:cNvSpPr/>
            <p:nvPr/>
          </p:nvSpPr>
          <p:spPr>
            <a:xfrm>
              <a:off x="457200" y="5334398"/>
              <a:ext cx="1676400" cy="107960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Government</a:t>
              </a:r>
            </a:p>
          </p:txBody>
        </p:sp>
      </p:grpSp>
      <p:sp>
        <p:nvSpPr>
          <p:cNvPr id="29" name="Rectangle 28"/>
          <p:cNvSpPr/>
          <p:nvPr/>
        </p:nvSpPr>
        <p:spPr>
          <a:xfrm>
            <a:off x="152400" y="990600"/>
            <a:ext cx="1981200" cy="563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0" name="Rectangle 29"/>
          <p:cNvSpPr/>
          <p:nvPr/>
        </p:nvSpPr>
        <p:spPr>
          <a:xfrm>
            <a:off x="6553200" y="914400"/>
            <a:ext cx="2438400" cy="5638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nvGrpSpPr>
          <p:cNvPr id="46087" name="Group 37"/>
          <p:cNvGrpSpPr>
            <a:grpSpLocks/>
          </p:cNvGrpSpPr>
          <p:nvPr/>
        </p:nvGrpSpPr>
        <p:grpSpPr bwMode="auto">
          <a:xfrm>
            <a:off x="2514600" y="2209800"/>
            <a:ext cx="3657600" cy="3200400"/>
            <a:chOff x="2514600" y="2209800"/>
            <a:chExt cx="3657600" cy="3200400"/>
          </a:xfrm>
        </p:grpSpPr>
        <p:grpSp>
          <p:nvGrpSpPr>
            <p:cNvPr id="46093" name="Group 24"/>
            <p:cNvGrpSpPr>
              <a:grpSpLocks/>
            </p:cNvGrpSpPr>
            <p:nvPr/>
          </p:nvGrpSpPr>
          <p:grpSpPr bwMode="auto">
            <a:xfrm>
              <a:off x="2590800" y="2590800"/>
              <a:ext cx="3505200" cy="2362200"/>
              <a:chOff x="2819400" y="2362200"/>
              <a:chExt cx="3505200" cy="2362200"/>
            </a:xfrm>
          </p:grpSpPr>
          <p:grpSp>
            <p:nvGrpSpPr>
              <p:cNvPr id="46095" name="Group 8"/>
              <p:cNvGrpSpPr>
                <a:grpSpLocks/>
              </p:cNvGrpSpPr>
              <p:nvPr/>
            </p:nvGrpSpPr>
            <p:grpSpPr bwMode="auto">
              <a:xfrm>
                <a:off x="3962400" y="2362200"/>
                <a:ext cx="1219200" cy="2362200"/>
                <a:chOff x="4572000" y="2133600"/>
                <a:chExt cx="1219200" cy="2362200"/>
              </a:xfrm>
            </p:grpSpPr>
            <p:sp>
              <p:nvSpPr>
                <p:cNvPr id="6" name="Rectangle 5"/>
                <p:cNvSpPr/>
                <p:nvPr/>
              </p:nvSpPr>
              <p:spPr>
                <a:xfrm>
                  <a:off x="4572000" y="2133600"/>
                  <a:ext cx="1219200" cy="23622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a:p>
                  <a:pPr algn="ctr" eaLnBrk="1" hangingPunct="1">
                    <a:defRPr/>
                  </a:pPr>
                  <a:r>
                    <a:rPr lang="en-US" sz="1600" b="1" dirty="0"/>
                    <a:t>Exchange</a:t>
                  </a:r>
                  <a:endParaRPr lang="en-US" sz="1600" dirty="0"/>
                </a:p>
                <a:p>
                  <a:pPr algn="ctr" eaLnBrk="1" hangingPunct="1">
                    <a:defRPr/>
                  </a:pPr>
                  <a:endParaRPr lang="en-US" dirty="0"/>
                </a:p>
                <a:p>
                  <a:pPr algn="ctr" eaLnBrk="1" hangingPunct="1">
                    <a:defRPr/>
                  </a:pPr>
                  <a:endParaRPr lang="en-US" dirty="0"/>
                </a:p>
                <a:p>
                  <a:pPr algn="ctr" eaLnBrk="1" hangingPunct="1">
                    <a:defRPr/>
                  </a:pPr>
                  <a:endParaRPr lang="en-US" dirty="0"/>
                </a:p>
                <a:p>
                  <a:pPr algn="ctr" eaLnBrk="1" hangingPunct="1">
                    <a:defRPr/>
                  </a:pPr>
                  <a:endParaRPr lang="en-US" dirty="0"/>
                </a:p>
                <a:p>
                  <a:pPr algn="ctr" eaLnBrk="1" hangingPunct="1">
                    <a:defRPr/>
                  </a:pPr>
                  <a:endParaRPr lang="en-US" dirty="0"/>
                </a:p>
                <a:p>
                  <a:pPr algn="ctr" eaLnBrk="1" hangingPunct="1">
                    <a:defRPr/>
                  </a:pPr>
                  <a:endParaRPr lang="en-US" dirty="0"/>
                </a:p>
                <a:p>
                  <a:pPr algn="ctr" eaLnBrk="1" hangingPunct="1">
                    <a:defRPr/>
                  </a:pPr>
                  <a:endParaRPr lang="en-US" dirty="0"/>
                </a:p>
              </p:txBody>
            </p:sp>
            <p:sp>
              <p:nvSpPr>
                <p:cNvPr id="7" name="Rectangle 6"/>
                <p:cNvSpPr/>
                <p:nvPr/>
              </p:nvSpPr>
              <p:spPr>
                <a:xfrm>
                  <a:off x="4648200" y="2743200"/>
                  <a:ext cx="1066800" cy="685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DSE</a:t>
                  </a:r>
                </a:p>
              </p:txBody>
            </p:sp>
            <p:sp>
              <p:nvSpPr>
                <p:cNvPr id="8" name="Rectangle 7"/>
                <p:cNvSpPr/>
                <p:nvPr/>
              </p:nvSpPr>
              <p:spPr>
                <a:xfrm>
                  <a:off x="4648200" y="3581400"/>
                  <a:ext cx="1066800" cy="685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CSE</a:t>
                  </a:r>
                </a:p>
              </p:txBody>
            </p:sp>
          </p:grpSp>
          <p:sp>
            <p:nvSpPr>
              <p:cNvPr id="10" name="Rectangle 9"/>
              <p:cNvSpPr/>
              <p:nvPr/>
            </p:nvSpPr>
            <p:spPr>
              <a:xfrm>
                <a:off x="2819400" y="2590800"/>
                <a:ext cx="990600" cy="9144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t>Brokerage</a:t>
                </a:r>
              </a:p>
            </p:txBody>
          </p:sp>
          <p:sp>
            <p:nvSpPr>
              <p:cNvPr id="12" name="Rectangle 11"/>
              <p:cNvSpPr/>
              <p:nvPr/>
            </p:nvSpPr>
            <p:spPr>
              <a:xfrm>
                <a:off x="2819400" y="3581400"/>
                <a:ext cx="990600" cy="9144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t>Professional Fund Manager</a:t>
                </a:r>
              </a:p>
            </p:txBody>
          </p:sp>
          <p:sp>
            <p:nvSpPr>
              <p:cNvPr id="15" name="Rectangle 14"/>
              <p:cNvSpPr/>
              <p:nvPr/>
            </p:nvSpPr>
            <p:spPr>
              <a:xfrm>
                <a:off x="5334000" y="3048000"/>
                <a:ext cx="990600" cy="9144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1200" b="1" dirty="0"/>
                  <a:t>Investment Banks</a:t>
                </a:r>
              </a:p>
            </p:txBody>
          </p:sp>
        </p:grpSp>
        <p:sp>
          <p:nvSpPr>
            <p:cNvPr id="31" name="Rectangle 30"/>
            <p:cNvSpPr/>
            <p:nvPr/>
          </p:nvSpPr>
          <p:spPr>
            <a:xfrm>
              <a:off x="2514600" y="2209800"/>
              <a:ext cx="3657600" cy="320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
        <p:nvSpPr>
          <p:cNvPr id="32" name="Striped Right Arrow 31"/>
          <p:cNvSpPr/>
          <p:nvPr/>
        </p:nvSpPr>
        <p:spPr>
          <a:xfrm>
            <a:off x="2133600" y="3657600"/>
            <a:ext cx="381000" cy="304800"/>
          </a:xfrm>
          <a:prstGeom prst="strip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3" name="Striped Right Arrow 32"/>
          <p:cNvSpPr/>
          <p:nvPr/>
        </p:nvSpPr>
        <p:spPr>
          <a:xfrm>
            <a:off x="6172200" y="3581400"/>
            <a:ext cx="381000" cy="304800"/>
          </a:xfrm>
          <a:prstGeom prst="strip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6090" name="TextBox 38"/>
          <p:cNvSpPr txBox="1">
            <a:spLocks noChangeArrowheads="1"/>
          </p:cNvSpPr>
          <p:nvPr/>
        </p:nvSpPr>
        <p:spPr bwMode="auto">
          <a:xfrm>
            <a:off x="2362200" y="6172200"/>
            <a:ext cx="1295400" cy="36988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b="1" i="1"/>
              <a:t>Investors</a:t>
            </a:r>
          </a:p>
        </p:txBody>
      </p:sp>
      <p:sp>
        <p:nvSpPr>
          <p:cNvPr id="46091" name="TextBox 39"/>
          <p:cNvSpPr txBox="1">
            <a:spLocks noChangeArrowheads="1"/>
          </p:cNvSpPr>
          <p:nvPr/>
        </p:nvSpPr>
        <p:spPr bwMode="auto">
          <a:xfrm>
            <a:off x="3429000" y="5486400"/>
            <a:ext cx="1905000" cy="36988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b="1" i="1"/>
              <a:t>Intermediaries</a:t>
            </a:r>
          </a:p>
        </p:txBody>
      </p:sp>
      <p:sp>
        <p:nvSpPr>
          <p:cNvPr id="46092" name="TextBox 40"/>
          <p:cNvSpPr txBox="1">
            <a:spLocks noChangeArrowheads="1"/>
          </p:cNvSpPr>
          <p:nvPr/>
        </p:nvSpPr>
        <p:spPr bwMode="auto">
          <a:xfrm>
            <a:off x="5105400" y="6172200"/>
            <a:ext cx="1295400" cy="369888"/>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b="1" i="1"/>
              <a:t>Investees</a:t>
            </a:r>
          </a:p>
        </p:txBody>
      </p:sp>
    </p:spTree>
    <p:extLst>
      <p:ext uri="{BB962C8B-B14F-4D97-AF65-F5344CB8AC3E}">
        <p14:creationId xmlns:p14="http://schemas.microsoft.com/office/powerpoint/2010/main" val="726464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411162"/>
          </a:xfrm>
        </p:spPr>
        <p:txBody>
          <a:bodyPr>
            <a:normAutofit fontScale="90000"/>
          </a:bodyPr>
          <a:lstStyle/>
          <a:p>
            <a:pPr>
              <a:defRPr/>
            </a:pPr>
            <a:r>
              <a:rPr lang="en-US" sz="2800" b="1" dirty="0"/>
              <a:t>Investors (Providers of Fund)</a:t>
            </a:r>
            <a:endParaRPr lang="en-US" sz="2800" b="1" dirty="0">
              <a:solidFill>
                <a:schemeClr val="tx2">
                  <a:satMod val="130000"/>
                </a:schemeClr>
              </a:solidFill>
            </a:endParaRPr>
          </a:p>
        </p:txBody>
      </p:sp>
      <p:sp>
        <p:nvSpPr>
          <p:cNvPr id="4" name="Rectangle 3"/>
          <p:cNvSpPr/>
          <p:nvPr/>
        </p:nvSpPr>
        <p:spPr>
          <a:xfrm>
            <a:off x="304800" y="1143000"/>
            <a:ext cx="1676400" cy="10795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General Investors</a:t>
            </a:r>
          </a:p>
        </p:txBody>
      </p:sp>
      <p:sp>
        <p:nvSpPr>
          <p:cNvPr id="5" name="Rectangle 4"/>
          <p:cNvSpPr/>
          <p:nvPr/>
        </p:nvSpPr>
        <p:spPr>
          <a:xfrm>
            <a:off x="304800" y="2590800"/>
            <a:ext cx="1676400" cy="10795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Institutional Investors</a:t>
            </a:r>
          </a:p>
        </p:txBody>
      </p:sp>
      <p:sp>
        <p:nvSpPr>
          <p:cNvPr id="6" name="Rectangle 5"/>
          <p:cNvSpPr/>
          <p:nvPr/>
        </p:nvSpPr>
        <p:spPr>
          <a:xfrm>
            <a:off x="304800" y="3962400"/>
            <a:ext cx="1676400" cy="10795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Foreign Investors</a:t>
            </a:r>
          </a:p>
        </p:txBody>
      </p:sp>
      <p:sp>
        <p:nvSpPr>
          <p:cNvPr id="7" name="Rectangle 6"/>
          <p:cNvSpPr/>
          <p:nvPr/>
        </p:nvSpPr>
        <p:spPr>
          <a:xfrm>
            <a:off x="304800" y="5334000"/>
            <a:ext cx="1676400" cy="10795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b="1" dirty="0"/>
              <a:t>Government</a:t>
            </a:r>
          </a:p>
        </p:txBody>
      </p:sp>
      <p:sp>
        <p:nvSpPr>
          <p:cNvPr id="8" name="Rectangle 7"/>
          <p:cNvSpPr/>
          <p:nvPr/>
        </p:nvSpPr>
        <p:spPr>
          <a:xfrm>
            <a:off x="2286000" y="1143000"/>
            <a:ext cx="6172200" cy="10795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buFont typeface="Arial" pitchFamily="34" charset="0"/>
              <a:buChar char="•"/>
              <a:defRPr/>
            </a:pPr>
            <a:r>
              <a:rPr lang="en-US" i="1" dirty="0"/>
              <a:t>Any individual with a BO account. </a:t>
            </a:r>
          </a:p>
          <a:p>
            <a:pPr algn="just" eaLnBrk="1" hangingPunct="1">
              <a:buFont typeface="Arial" pitchFamily="34" charset="0"/>
              <a:buChar char="•"/>
              <a:defRPr/>
            </a:pPr>
            <a:r>
              <a:rPr lang="en-US" i="1" dirty="0"/>
              <a:t>Invests to make wealth for him/herself</a:t>
            </a:r>
          </a:p>
          <a:p>
            <a:pPr algn="just" eaLnBrk="1" hangingPunct="1">
              <a:buFont typeface="Arial" pitchFamily="34" charset="0"/>
              <a:buChar char="•"/>
              <a:defRPr/>
            </a:pPr>
            <a:r>
              <a:rPr lang="en-US" i="1" dirty="0"/>
              <a:t>Usually not sophisticated</a:t>
            </a:r>
          </a:p>
        </p:txBody>
      </p:sp>
      <p:sp>
        <p:nvSpPr>
          <p:cNvPr id="9" name="Rectangle 8"/>
          <p:cNvSpPr/>
          <p:nvPr/>
        </p:nvSpPr>
        <p:spPr>
          <a:xfrm>
            <a:off x="2286000" y="2590800"/>
            <a:ext cx="6172200" cy="10795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buFont typeface="Arial" pitchFamily="34" charset="0"/>
              <a:buChar char="•"/>
              <a:defRPr/>
            </a:pPr>
            <a:r>
              <a:rPr lang="en-US" i="1" dirty="0"/>
              <a:t>Usually Financial Institutions</a:t>
            </a:r>
          </a:p>
          <a:p>
            <a:pPr algn="just" eaLnBrk="1" hangingPunct="1">
              <a:buFont typeface="Arial" pitchFamily="34" charset="0"/>
              <a:buChar char="•"/>
              <a:defRPr/>
            </a:pPr>
            <a:r>
              <a:rPr lang="en-US" i="1" dirty="0"/>
              <a:t>Invests to make wealth for the institution</a:t>
            </a:r>
          </a:p>
          <a:p>
            <a:pPr algn="just" eaLnBrk="1" hangingPunct="1">
              <a:buFont typeface="Arial" pitchFamily="34" charset="0"/>
              <a:buChar char="•"/>
              <a:defRPr/>
            </a:pPr>
            <a:r>
              <a:rPr lang="en-US" i="1" dirty="0"/>
              <a:t>Usually sophisticated</a:t>
            </a:r>
          </a:p>
        </p:txBody>
      </p:sp>
      <p:sp>
        <p:nvSpPr>
          <p:cNvPr id="10" name="Rectangle 9"/>
          <p:cNvSpPr/>
          <p:nvPr/>
        </p:nvSpPr>
        <p:spPr>
          <a:xfrm>
            <a:off x="2286000" y="3962400"/>
            <a:ext cx="6172200" cy="10795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buFont typeface="Arial" pitchFamily="34" charset="0"/>
              <a:buChar char="•"/>
              <a:defRPr/>
            </a:pPr>
            <a:r>
              <a:rPr lang="en-US" i="1" dirty="0"/>
              <a:t>Usually Frontier and Emerging Market Fund Managers and Hedge Funds</a:t>
            </a:r>
          </a:p>
          <a:p>
            <a:pPr algn="just" eaLnBrk="1" hangingPunct="1">
              <a:buFont typeface="Arial" pitchFamily="34" charset="0"/>
              <a:buChar char="•"/>
              <a:defRPr/>
            </a:pPr>
            <a:r>
              <a:rPr lang="en-US" i="1" dirty="0"/>
              <a:t>Invests to make wealth for  global investors pool</a:t>
            </a:r>
          </a:p>
          <a:p>
            <a:pPr algn="just" eaLnBrk="1" hangingPunct="1">
              <a:buFont typeface="Arial" pitchFamily="34" charset="0"/>
              <a:buChar char="•"/>
              <a:defRPr/>
            </a:pPr>
            <a:r>
              <a:rPr lang="en-US" i="1" dirty="0"/>
              <a:t>Highly sophisticated</a:t>
            </a:r>
          </a:p>
        </p:txBody>
      </p:sp>
      <p:sp>
        <p:nvSpPr>
          <p:cNvPr id="11" name="Rectangle 10"/>
          <p:cNvSpPr/>
          <p:nvPr/>
        </p:nvSpPr>
        <p:spPr>
          <a:xfrm>
            <a:off x="2286000" y="5334000"/>
            <a:ext cx="6172200" cy="10795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buFont typeface="Arial" pitchFamily="34" charset="0"/>
              <a:buChar char="•"/>
              <a:defRPr/>
            </a:pPr>
            <a:r>
              <a:rPr lang="en-US" i="1" dirty="0"/>
              <a:t>Government of Bangladesh</a:t>
            </a:r>
          </a:p>
          <a:p>
            <a:pPr algn="just" eaLnBrk="1" hangingPunct="1">
              <a:buFont typeface="Arial" pitchFamily="34" charset="0"/>
              <a:buChar char="•"/>
              <a:defRPr/>
            </a:pPr>
            <a:r>
              <a:rPr lang="en-US" i="1" dirty="0"/>
              <a:t>Invests for Strategic Purposes</a:t>
            </a:r>
          </a:p>
          <a:p>
            <a:pPr algn="just" eaLnBrk="1" hangingPunct="1">
              <a:buFont typeface="Arial" pitchFamily="34" charset="0"/>
              <a:buChar char="•"/>
              <a:defRPr/>
            </a:pPr>
            <a:r>
              <a:rPr lang="en-US" i="1" dirty="0"/>
              <a:t>Strategy driven</a:t>
            </a:r>
          </a:p>
        </p:txBody>
      </p:sp>
      <p:sp>
        <p:nvSpPr>
          <p:cNvPr id="12" name="Title 1"/>
          <p:cNvSpPr txBox="1">
            <a:spLocks/>
          </p:cNvSpPr>
          <p:nvPr/>
        </p:nvSpPr>
        <p:spPr>
          <a:xfrm>
            <a:off x="1435100" y="274638"/>
            <a:ext cx="7499350"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endParaRPr lang="en-US" sz="2800" b="1" dirty="0">
              <a:solidFill>
                <a:schemeClr val="tx2">
                  <a:satMod val="130000"/>
                </a:schemeClr>
              </a:solidFill>
            </a:endParaRPr>
          </a:p>
        </p:txBody>
      </p:sp>
    </p:spTree>
    <p:extLst>
      <p:ext uri="{BB962C8B-B14F-4D97-AF65-F5344CB8AC3E}">
        <p14:creationId xmlns:p14="http://schemas.microsoft.com/office/powerpoint/2010/main" val="2222768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pPr algn="ctr"/>
            <a:r>
              <a:rPr lang="en-US" sz="2800" dirty="0"/>
              <a:t>Investee (Users of Fund)</a:t>
            </a:r>
          </a:p>
        </p:txBody>
      </p:sp>
      <p:sp>
        <p:nvSpPr>
          <p:cNvPr id="4" name="Rectangle 3"/>
          <p:cNvSpPr/>
          <p:nvPr/>
        </p:nvSpPr>
        <p:spPr>
          <a:xfrm>
            <a:off x="1181100" y="3657600"/>
            <a:ext cx="2133600" cy="1752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Corporate </a:t>
            </a:r>
          </a:p>
        </p:txBody>
      </p:sp>
      <p:sp>
        <p:nvSpPr>
          <p:cNvPr id="5" name="Rectangle 4"/>
          <p:cNvSpPr/>
          <p:nvPr/>
        </p:nvSpPr>
        <p:spPr>
          <a:xfrm>
            <a:off x="1143000" y="1066800"/>
            <a:ext cx="2133600" cy="1447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Government</a:t>
            </a:r>
          </a:p>
        </p:txBody>
      </p:sp>
      <p:sp>
        <p:nvSpPr>
          <p:cNvPr id="6" name="Rectangle 5"/>
          <p:cNvSpPr/>
          <p:nvPr/>
        </p:nvSpPr>
        <p:spPr>
          <a:xfrm>
            <a:off x="3505200" y="3505200"/>
            <a:ext cx="5257800" cy="1981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 typeface="Arial" pitchFamily="34" charset="0"/>
              <a:buChar char="•"/>
            </a:pPr>
            <a:r>
              <a:rPr lang="en-US" sz="2000" b="1" i="1" dirty="0"/>
              <a:t>Wants </a:t>
            </a:r>
            <a:r>
              <a:rPr lang="en-US" sz="2000" b="1" i="1" dirty="0">
                <a:solidFill>
                  <a:srgbClr val="00B050"/>
                </a:solidFill>
              </a:rPr>
              <a:t>Capital</a:t>
            </a:r>
            <a:r>
              <a:rPr lang="en-US" sz="2000" b="1" i="1" dirty="0"/>
              <a:t> to expand</a:t>
            </a:r>
          </a:p>
          <a:p>
            <a:pPr>
              <a:lnSpc>
                <a:spcPct val="150000"/>
              </a:lnSpc>
              <a:buFont typeface="Arial" pitchFamily="34" charset="0"/>
              <a:buChar char="•"/>
            </a:pPr>
            <a:r>
              <a:rPr lang="en-US" sz="2000" b="1" i="1" dirty="0"/>
              <a:t>Wants the market to </a:t>
            </a:r>
            <a:r>
              <a:rPr lang="en-US" sz="2000" b="1" i="1" dirty="0">
                <a:solidFill>
                  <a:srgbClr val="00B050"/>
                </a:solidFill>
              </a:rPr>
              <a:t>discover</a:t>
            </a:r>
            <a:r>
              <a:rPr lang="en-US" sz="2000" b="1" i="1" dirty="0"/>
              <a:t> its true value</a:t>
            </a:r>
          </a:p>
          <a:p>
            <a:pPr>
              <a:lnSpc>
                <a:spcPct val="150000"/>
              </a:lnSpc>
              <a:buFont typeface="Arial" pitchFamily="34" charset="0"/>
              <a:buChar char="•"/>
            </a:pPr>
            <a:r>
              <a:rPr lang="en-US" sz="2000" b="1" i="1" dirty="0"/>
              <a:t>Wants to create </a:t>
            </a:r>
            <a:r>
              <a:rPr lang="en-US" sz="2000" b="1" i="1" dirty="0">
                <a:solidFill>
                  <a:srgbClr val="00B050"/>
                </a:solidFill>
              </a:rPr>
              <a:t>liquidity</a:t>
            </a:r>
            <a:r>
              <a:rPr lang="en-US" sz="2000" b="1" i="1" dirty="0"/>
              <a:t> for its share, so that new investors can enter and old one exit, if they want</a:t>
            </a:r>
          </a:p>
        </p:txBody>
      </p:sp>
      <p:sp>
        <p:nvSpPr>
          <p:cNvPr id="7" name="Rectangle 6"/>
          <p:cNvSpPr/>
          <p:nvPr/>
        </p:nvSpPr>
        <p:spPr>
          <a:xfrm>
            <a:off x="3505200" y="1066800"/>
            <a:ext cx="5257800" cy="14478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buFont typeface="Arial" pitchFamily="34" charset="0"/>
              <a:buChar char="•"/>
            </a:pPr>
            <a:r>
              <a:rPr lang="en-US" sz="2000" b="1" i="1" dirty="0"/>
              <a:t>Wants </a:t>
            </a:r>
            <a:r>
              <a:rPr lang="en-US" sz="2000" b="1" i="1" dirty="0">
                <a:solidFill>
                  <a:srgbClr val="00B050"/>
                </a:solidFill>
              </a:rPr>
              <a:t>Capital</a:t>
            </a:r>
            <a:r>
              <a:rPr lang="en-US" sz="2000" b="1" i="1" dirty="0"/>
              <a:t> for development or day to day operations</a:t>
            </a:r>
          </a:p>
          <a:p>
            <a:pPr>
              <a:lnSpc>
                <a:spcPct val="150000"/>
              </a:lnSpc>
              <a:buFont typeface="Arial" pitchFamily="34" charset="0"/>
              <a:buChar char="•"/>
            </a:pPr>
            <a:r>
              <a:rPr lang="en-US" sz="2000" b="1" i="1" dirty="0"/>
              <a:t>Wants to help the market </a:t>
            </a:r>
            <a:r>
              <a:rPr lang="en-US" sz="2000" b="1" i="1" dirty="0">
                <a:solidFill>
                  <a:srgbClr val="00B050"/>
                </a:solidFill>
              </a:rPr>
              <a:t>develop</a:t>
            </a:r>
            <a:r>
              <a:rPr lang="en-US" sz="2000" b="1" i="1" dirty="0"/>
              <a:t> </a:t>
            </a:r>
          </a:p>
        </p:txBody>
      </p:sp>
      <p:sp>
        <p:nvSpPr>
          <p:cNvPr id="3" name="TextBox 2"/>
          <p:cNvSpPr txBox="1"/>
          <p:nvPr/>
        </p:nvSpPr>
        <p:spPr>
          <a:xfrm>
            <a:off x="1143000" y="2667000"/>
            <a:ext cx="2209800" cy="707886"/>
          </a:xfrm>
          <a:prstGeom prst="rect">
            <a:avLst/>
          </a:prstGeom>
          <a:noFill/>
        </p:spPr>
        <p:txBody>
          <a:bodyPr wrap="square" rtlCol="0">
            <a:spAutoFit/>
          </a:bodyPr>
          <a:lstStyle/>
          <a:p>
            <a:r>
              <a:rPr lang="en-US" sz="2000" b="1" dirty="0">
                <a:solidFill>
                  <a:srgbClr val="FF0000"/>
                </a:solidFill>
              </a:rPr>
              <a:t>Individual/Household</a:t>
            </a:r>
          </a:p>
        </p:txBody>
      </p:sp>
      <p:sp>
        <p:nvSpPr>
          <p:cNvPr id="8" name="TextBox 7"/>
          <p:cNvSpPr txBox="1"/>
          <p:nvPr/>
        </p:nvSpPr>
        <p:spPr>
          <a:xfrm>
            <a:off x="3657600" y="2667000"/>
            <a:ext cx="5029200" cy="646331"/>
          </a:xfrm>
          <a:prstGeom prst="rect">
            <a:avLst/>
          </a:prstGeom>
          <a:noFill/>
        </p:spPr>
        <p:txBody>
          <a:bodyPr wrap="square" rtlCol="0">
            <a:spAutoFit/>
          </a:bodyPr>
          <a:lstStyle/>
          <a:p>
            <a:r>
              <a:rPr lang="en-US" b="1" dirty="0">
                <a:solidFill>
                  <a:srgbClr val="FF0000"/>
                </a:solidFill>
              </a:rPr>
              <a:t>Consumer Credit/Household Credit/Education/Marriage/Pilgrimage Credit, etc</a:t>
            </a:r>
            <a:r>
              <a:rPr lang="en-US" dirty="0"/>
              <a:t>.</a:t>
            </a:r>
          </a:p>
        </p:txBody>
      </p:sp>
    </p:spTree>
    <p:extLst>
      <p:ext uri="{BB962C8B-B14F-4D97-AF65-F5344CB8AC3E}">
        <p14:creationId xmlns:p14="http://schemas.microsoft.com/office/powerpoint/2010/main" val="538023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100" b="1" dirty="0"/>
              <a:t>Capital Market-Where to invest</a:t>
            </a:r>
            <a:r>
              <a:rPr lang="en-US" dirty="0"/>
              <a:t>?</a:t>
            </a:r>
          </a:p>
        </p:txBody>
      </p:sp>
      <p:sp>
        <p:nvSpPr>
          <p:cNvPr id="3" name="Content Placeholder 2"/>
          <p:cNvSpPr>
            <a:spLocks noGrp="1"/>
          </p:cNvSpPr>
          <p:nvPr>
            <p:ph idx="1"/>
          </p:nvPr>
        </p:nvSpPr>
        <p:spPr/>
        <p:txBody>
          <a:bodyPr/>
          <a:lstStyle/>
          <a:p>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2123728391"/>
              </p:ext>
            </p:extLst>
          </p:nvPr>
        </p:nvGraphicFramePr>
        <p:xfrm>
          <a:off x="-152400" y="1524000"/>
          <a:ext cx="9081052" cy="4678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5411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A53F5-B7E3-4363-A025-E676FA55466F}"/>
              </a:ext>
            </a:extLst>
          </p:cNvPr>
          <p:cNvSpPr>
            <a:spLocks noGrp="1"/>
          </p:cNvSpPr>
          <p:nvPr>
            <p:ph type="title"/>
          </p:nvPr>
        </p:nvSpPr>
        <p:spPr>
          <a:xfrm>
            <a:off x="457200" y="274638"/>
            <a:ext cx="8229600" cy="715962"/>
          </a:xfrm>
        </p:spPr>
        <p:txBody>
          <a:bodyPr>
            <a:normAutofit/>
          </a:bodyPr>
          <a:lstStyle/>
          <a:p>
            <a:r>
              <a:rPr lang="en-US" sz="3200" b="1" dirty="0">
                <a:solidFill>
                  <a:schemeClr val="tx1"/>
                </a:solidFill>
              </a:rPr>
              <a:t>Primary Market-Functions</a:t>
            </a:r>
            <a:endParaRPr lang="en-US" sz="3200" dirty="0">
              <a:solidFill>
                <a:schemeClr val="tx1"/>
              </a:solidFill>
            </a:endParaRPr>
          </a:p>
        </p:txBody>
      </p:sp>
      <p:sp>
        <p:nvSpPr>
          <p:cNvPr id="3" name="Content Placeholder 2">
            <a:extLst>
              <a:ext uri="{FF2B5EF4-FFF2-40B4-BE49-F238E27FC236}">
                <a16:creationId xmlns:a16="http://schemas.microsoft.com/office/drawing/2014/main" id="{892589FF-A944-484C-9C67-3A6E819D2953}"/>
              </a:ext>
            </a:extLst>
          </p:cNvPr>
          <p:cNvSpPr>
            <a:spLocks noGrp="1"/>
          </p:cNvSpPr>
          <p:nvPr>
            <p:ph idx="1"/>
          </p:nvPr>
        </p:nvSpPr>
        <p:spPr>
          <a:xfrm>
            <a:off x="457200" y="1143000"/>
            <a:ext cx="8229600" cy="4983163"/>
          </a:xfrm>
        </p:spPr>
        <p:txBody>
          <a:bodyPr>
            <a:normAutofit fontScale="92500" lnSpcReduction="10000"/>
          </a:bodyPr>
          <a:lstStyle/>
          <a:p>
            <a:r>
              <a:rPr lang="en-US" sz="2400" dirty="0">
                <a:solidFill>
                  <a:schemeClr val="tx1"/>
                </a:solidFill>
              </a:rPr>
              <a:t>Primary Security Market facilities issuing securities for raising funds for financing both long term capital and working capital.</a:t>
            </a:r>
          </a:p>
          <a:p>
            <a:r>
              <a:rPr lang="en-US" sz="2400" dirty="0">
                <a:solidFill>
                  <a:schemeClr val="tx1"/>
                </a:solidFill>
              </a:rPr>
              <a:t>Parties to the Primary Market:</a:t>
            </a:r>
          </a:p>
          <a:p>
            <a:pPr marL="914400" lvl="1" indent="-514350">
              <a:buFont typeface="+mj-lt"/>
              <a:buAutoNum type="romanUcPeriod"/>
            </a:pPr>
            <a:r>
              <a:rPr lang="en-US" sz="2400" dirty="0">
                <a:solidFill>
                  <a:schemeClr val="tx1"/>
                </a:solidFill>
              </a:rPr>
              <a:t>Regulator-BSEC;</a:t>
            </a:r>
          </a:p>
          <a:p>
            <a:pPr marL="914400" lvl="1" indent="-514350">
              <a:buFont typeface="+mj-lt"/>
              <a:buAutoNum type="romanUcPeriod"/>
            </a:pPr>
            <a:r>
              <a:rPr lang="en-US" sz="2400" dirty="0">
                <a:solidFill>
                  <a:schemeClr val="tx1"/>
                </a:solidFill>
              </a:rPr>
              <a:t>Issuing Company-Public Limited Company;</a:t>
            </a:r>
          </a:p>
          <a:p>
            <a:pPr marL="914400" lvl="1" indent="-514350">
              <a:buFont typeface="+mj-lt"/>
              <a:buAutoNum type="romanUcPeriod"/>
            </a:pPr>
            <a:r>
              <a:rPr lang="en-US" sz="2400" dirty="0">
                <a:solidFill>
                  <a:schemeClr val="tx1"/>
                </a:solidFill>
              </a:rPr>
              <a:t>Exchange -CSE/DSE;</a:t>
            </a:r>
          </a:p>
          <a:p>
            <a:pPr marL="914400" lvl="1" indent="-514350">
              <a:buFont typeface="+mj-lt"/>
              <a:buAutoNum type="romanUcPeriod"/>
            </a:pPr>
            <a:r>
              <a:rPr lang="en-US" sz="2400" dirty="0">
                <a:solidFill>
                  <a:schemeClr val="tx1"/>
                </a:solidFill>
              </a:rPr>
              <a:t>Managers- Issue Managers/Underwriter/Registrar/Bankers to the issue;</a:t>
            </a:r>
          </a:p>
          <a:p>
            <a:pPr marL="914400" lvl="1" indent="-514350">
              <a:buFont typeface="+mj-lt"/>
              <a:buAutoNum type="romanUcPeriod"/>
            </a:pPr>
            <a:r>
              <a:rPr lang="en-US" sz="2400" dirty="0">
                <a:solidFill>
                  <a:schemeClr val="tx1"/>
                </a:solidFill>
              </a:rPr>
              <a:t>Custodian: Central Depository Bangladesh Limited.</a:t>
            </a:r>
          </a:p>
          <a:p>
            <a:pPr marL="914400" lvl="1" indent="-514350">
              <a:buFont typeface="+mj-lt"/>
              <a:buAutoNum type="romanUcPeriod"/>
            </a:pPr>
            <a:r>
              <a:rPr lang="en-US" sz="2400" dirty="0">
                <a:solidFill>
                  <a:schemeClr val="tx1"/>
                </a:solidFill>
              </a:rPr>
              <a:t>Investors-Individuals-Local and NRBs and Institutional Investors-Dealers/Mutual Fund/Merchant Bankers/Banks/Insurance;</a:t>
            </a:r>
          </a:p>
          <a:p>
            <a:pPr marL="914400" lvl="1" indent="-514350">
              <a:buFont typeface="+mj-lt"/>
              <a:buAutoNum type="romanUcPeriod"/>
            </a:pPr>
            <a:r>
              <a:rPr lang="en-US" sz="2400" dirty="0">
                <a:solidFill>
                  <a:schemeClr val="tx1"/>
                </a:solidFill>
              </a:rPr>
              <a:t>Functional Agents: Credit Rating Company/Chartered&amp; Cost Accountancy Firms/Valuation Agents/EEE of BUET</a:t>
            </a:r>
          </a:p>
          <a:p>
            <a:endParaRPr lang="en-US" dirty="0"/>
          </a:p>
        </p:txBody>
      </p:sp>
    </p:spTree>
    <p:extLst>
      <p:ext uri="{BB962C8B-B14F-4D97-AF65-F5344CB8AC3E}">
        <p14:creationId xmlns:p14="http://schemas.microsoft.com/office/powerpoint/2010/main" val="4194392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FF09B-8332-4072-A21F-74BAC900440C}"/>
              </a:ext>
            </a:extLst>
          </p:cNvPr>
          <p:cNvSpPr>
            <a:spLocks noGrp="1"/>
          </p:cNvSpPr>
          <p:nvPr>
            <p:ph type="title"/>
          </p:nvPr>
        </p:nvSpPr>
        <p:spPr>
          <a:xfrm>
            <a:off x="457200" y="274638"/>
            <a:ext cx="8229600" cy="563562"/>
          </a:xfrm>
        </p:spPr>
        <p:txBody>
          <a:bodyPr>
            <a:normAutofit/>
          </a:bodyPr>
          <a:lstStyle/>
          <a:p>
            <a:r>
              <a:rPr lang="en-US" sz="2800" b="1" dirty="0">
                <a:solidFill>
                  <a:schemeClr val="tx1"/>
                </a:solidFill>
              </a:rPr>
              <a:t>SECONDARY SECURITY MARKET-FUNCTIONS</a:t>
            </a:r>
            <a:endParaRPr lang="en-US" sz="2800" dirty="0">
              <a:solidFill>
                <a:schemeClr val="tx1"/>
              </a:solidFill>
            </a:endParaRPr>
          </a:p>
        </p:txBody>
      </p:sp>
      <p:sp>
        <p:nvSpPr>
          <p:cNvPr id="3" name="Content Placeholder 2">
            <a:extLst>
              <a:ext uri="{FF2B5EF4-FFF2-40B4-BE49-F238E27FC236}">
                <a16:creationId xmlns:a16="http://schemas.microsoft.com/office/drawing/2014/main" id="{0E364FEE-66BA-46B1-AC10-C045D7571134}"/>
              </a:ext>
            </a:extLst>
          </p:cNvPr>
          <p:cNvSpPr>
            <a:spLocks noGrp="1"/>
          </p:cNvSpPr>
          <p:nvPr>
            <p:ph idx="1"/>
          </p:nvPr>
        </p:nvSpPr>
        <p:spPr>
          <a:xfrm>
            <a:off x="457200" y="1219200"/>
            <a:ext cx="8229600" cy="4953000"/>
          </a:xfrm>
        </p:spPr>
        <p:txBody>
          <a:bodyPr>
            <a:normAutofit fontScale="85000" lnSpcReduction="20000"/>
          </a:bodyPr>
          <a:lstStyle/>
          <a:p>
            <a:pPr>
              <a:buNone/>
            </a:pPr>
            <a:r>
              <a:rPr lang="en-US" sz="2200" b="1" dirty="0">
                <a:solidFill>
                  <a:schemeClr val="tx1"/>
                </a:solidFill>
              </a:rPr>
              <a:t>Basic function of the Secondary Market like CSE facilitates buying and selling shares and securities between buyers and sellers either through brokers or direct at competitive price during trading hours of the working days across year.</a:t>
            </a:r>
          </a:p>
          <a:p>
            <a:pPr>
              <a:buNone/>
            </a:pPr>
            <a:r>
              <a:rPr lang="en-US" sz="2200" b="1" dirty="0">
                <a:solidFill>
                  <a:schemeClr val="tx1"/>
                </a:solidFill>
              </a:rPr>
              <a:t>Parties involved in the Secondary Market:</a:t>
            </a:r>
          </a:p>
          <a:p>
            <a:pPr marL="1257300" lvl="2" indent="-457200">
              <a:buFont typeface="+mj-lt"/>
              <a:buAutoNum type="alphaLcParenR"/>
            </a:pPr>
            <a:r>
              <a:rPr lang="en-US" sz="2200" b="1" dirty="0">
                <a:solidFill>
                  <a:schemeClr val="tx1"/>
                </a:solidFill>
              </a:rPr>
              <a:t> Exchange –CSE/DSE;</a:t>
            </a:r>
          </a:p>
          <a:p>
            <a:pPr marL="1257300" lvl="2" indent="-457200">
              <a:buFont typeface="+mj-lt"/>
              <a:buAutoNum type="alphaLcParenR"/>
            </a:pPr>
            <a:r>
              <a:rPr lang="en-US" sz="2200" b="1" dirty="0">
                <a:solidFill>
                  <a:schemeClr val="tx1"/>
                </a:solidFill>
              </a:rPr>
              <a:t>Brokers for Buyer and Sellers</a:t>
            </a:r>
          </a:p>
          <a:p>
            <a:pPr marL="1257300" lvl="2" indent="-457200">
              <a:buFont typeface="+mj-lt"/>
              <a:buAutoNum type="alphaLcParenR"/>
            </a:pPr>
            <a:r>
              <a:rPr lang="en-US" sz="2200" b="1" dirty="0">
                <a:solidFill>
                  <a:schemeClr val="tx1"/>
                </a:solidFill>
              </a:rPr>
              <a:t>Dealers</a:t>
            </a:r>
          </a:p>
          <a:p>
            <a:pPr marL="1257300" lvl="2" indent="-457200">
              <a:buFont typeface="+mj-lt"/>
              <a:buAutoNum type="alphaLcParenR"/>
            </a:pPr>
            <a:r>
              <a:rPr lang="en-US" sz="2200" b="1" dirty="0">
                <a:solidFill>
                  <a:schemeClr val="tx1"/>
                </a:solidFill>
              </a:rPr>
              <a:t>Depository Participants</a:t>
            </a:r>
          </a:p>
          <a:p>
            <a:pPr marL="1257300" lvl="2" indent="-457200">
              <a:buFont typeface="+mj-lt"/>
              <a:buAutoNum type="alphaLcParenR"/>
            </a:pPr>
            <a:r>
              <a:rPr lang="en-US" sz="2200" b="1" dirty="0">
                <a:solidFill>
                  <a:schemeClr val="tx1"/>
                </a:solidFill>
              </a:rPr>
              <a:t>Investors</a:t>
            </a:r>
          </a:p>
          <a:p>
            <a:pPr marL="1257300" lvl="2" indent="-457200">
              <a:buFont typeface="+mj-lt"/>
              <a:buAutoNum type="alphaLcParenR"/>
            </a:pPr>
            <a:r>
              <a:rPr lang="en-US" sz="2200" b="1" dirty="0">
                <a:solidFill>
                  <a:schemeClr val="tx1"/>
                </a:solidFill>
              </a:rPr>
              <a:t>Custodian-Central Depository Bangladesh Limited.</a:t>
            </a:r>
          </a:p>
          <a:p>
            <a:pPr>
              <a:buNone/>
            </a:pPr>
            <a:r>
              <a:rPr lang="en-US" sz="2200" b="1" dirty="0">
                <a:solidFill>
                  <a:schemeClr val="tx1"/>
                </a:solidFill>
              </a:rPr>
              <a:t> Generally, Secondary Security Market performs following functions:</a:t>
            </a:r>
          </a:p>
          <a:p>
            <a:pPr lvl="2">
              <a:buFont typeface="Wingdings" pitchFamily="2" charset="2"/>
              <a:buChar char="q"/>
            </a:pPr>
            <a:r>
              <a:rPr lang="en-US" sz="2200" b="1" dirty="0">
                <a:solidFill>
                  <a:schemeClr val="tx1"/>
                </a:solidFill>
              </a:rPr>
              <a:t>Liquidity</a:t>
            </a:r>
          </a:p>
          <a:p>
            <a:pPr lvl="2">
              <a:buFont typeface="Wingdings" pitchFamily="2" charset="2"/>
              <a:buChar char="q"/>
            </a:pPr>
            <a:r>
              <a:rPr lang="en-US" sz="2200" b="1" dirty="0">
                <a:solidFill>
                  <a:schemeClr val="tx1"/>
                </a:solidFill>
              </a:rPr>
              <a:t>Efficiency</a:t>
            </a:r>
          </a:p>
          <a:p>
            <a:pPr lvl="2">
              <a:buFont typeface="Wingdings" pitchFamily="2" charset="2"/>
              <a:buChar char="q"/>
            </a:pPr>
            <a:r>
              <a:rPr lang="en-US" sz="2200" b="1" dirty="0">
                <a:solidFill>
                  <a:schemeClr val="tx1"/>
                </a:solidFill>
              </a:rPr>
              <a:t>Consistency and </a:t>
            </a:r>
          </a:p>
          <a:p>
            <a:pPr lvl="2">
              <a:buFont typeface="Wingdings" pitchFamily="2" charset="2"/>
              <a:buChar char="q"/>
            </a:pPr>
            <a:r>
              <a:rPr lang="en-US" sz="2200" b="1" dirty="0">
                <a:solidFill>
                  <a:schemeClr val="tx1"/>
                </a:solidFill>
              </a:rPr>
              <a:t>Continuity.</a:t>
            </a:r>
          </a:p>
          <a:p>
            <a:endParaRPr lang="en-US" b="1" dirty="0"/>
          </a:p>
        </p:txBody>
      </p:sp>
    </p:spTree>
    <p:extLst>
      <p:ext uri="{BB962C8B-B14F-4D97-AF65-F5344CB8AC3E}">
        <p14:creationId xmlns:p14="http://schemas.microsoft.com/office/powerpoint/2010/main" val="2219013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b="1" dirty="0"/>
              <a:t>Savings and Investment for Students-A Rationale</a:t>
            </a:r>
          </a:p>
        </p:txBody>
      </p:sp>
      <p:sp>
        <p:nvSpPr>
          <p:cNvPr id="3" name="Content Placeholder 2"/>
          <p:cNvSpPr>
            <a:spLocks noGrp="1"/>
          </p:cNvSpPr>
          <p:nvPr>
            <p:ph idx="1"/>
          </p:nvPr>
        </p:nvSpPr>
        <p:spPr>
          <a:xfrm>
            <a:off x="609600" y="1143000"/>
            <a:ext cx="8077200" cy="5410200"/>
          </a:xfrm>
        </p:spPr>
        <p:txBody>
          <a:bodyPr>
            <a:normAutofit fontScale="70000" lnSpcReduction="20000"/>
          </a:bodyPr>
          <a:lstStyle/>
          <a:p>
            <a:pPr marL="0" indent="0">
              <a:buNone/>
            </a:pPr>
            <a:r>
              <a:rPr lang="en-US" dirty="0"/>
              <a:t>These two integral components are essentials to everybody’s economic and social life.</a:t>
            </a:r>
          </a:p>
          <a:p>
            <a:r>
              <a:rPr lang="en-US" b="1" dirty="0"/>
              <a:t>Inbuilt Capacity: </a:t>
            </a:r>
            <a:r>
              <a:rPr lang="en-US" dirty="0"/>
              <a:t>Career Development of students irrespective of subjects and standards of livings are significantly affected by savings and investment practices;</a:t>
            </a:r>
          </a:p>
          <a:p>
            <a:r>
              <a:rPr lang="en-US" b="1" dirty="0"/>
              <a:t>Financial Inclusion: </a:t>
            </a:r>
            <a:r>
              <a:rPr lang="en-US" dirty="0"/>
              <a:t>One can be a Part of stream of economy through savings and investment;</a:t>
            </a:r>
          </a:p>
          <a:p>
            <a:r>
              <a:rPr lang="en-US" b="1" dirty="0"/>
              <a:t>World Class Financial Citizen</a:t>
            </a:r>
            <a:r>
              <a:rPr lang="en-US" dirty="0"/>
              <a:t>: This is the need of today’s modern art of technology; Otherwise one lags behind.</a:t>
            </a:r>
          </a:p>
          <a:p>
            <a:r>
              <a:rPr lang="en-US" b="1" dirty="0"/>
              <a:t>Knowledge: </a:t>
            </a:r>
            <a:r>
              <a:rPr lang="en-US" dirty="0"/>
              <a:t>Knowing how to secure your financial well-being is one of the most important things you’ll ever need in life. </a:t>
            </a:r>
          </a:p>
          <a:p>
            <a:r>
              <a:rPr lang="en-US" b="1" dirty="0"/>
              <a:t>Learning through practice and Value</a:t>
            </a:r>
            <a:r>
              <a:rPr lang="en-US" dirty="0"/>
              <a:t>: You don’t have to be a genius to do it. You just need to know a few basics, form a plan, and be ready to stick to it. </a:t>
            </a:r>
          </a:p>
          <a:p>
            <a:r>
              <a:rPr lang="en-US" b="1" dirty="0"/>
              <a:t>Exploiting Opportunity</a:t>
            </a:r>
            <a:r>
              <a:rPr lang="en-US" dirty="0"/>
              <a:t>: No matter how much or little money you have, the important thing is to educate yourself about your opportunities. </a:t>
            </a:r>
          </a:p>
          <a:p>
            <a:r>
              <a:rPr lang="en-US" b="1" dirty="0"/>
              <a:t>Way Forward: Awareness on Savings and Investment</a:t>
            </a:r>
          </a:p>
          <a:p>
            <a:endParaRPr lang="en-US" dirty="0"/>
          </a:p>
        </p:txBody>
      </p:sp>
    </p:spTree>
    <p:extLst>
      <p:ext uri="{BB962C8B-B14F-4D97-AF65-F5344CB8AC3E}">
        <p14:creationId xmlns:p14="http://schemas.microsoft.com/office/powerpoint/2010/main" val="1633484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28600" y="274638"/>
            <a:ext cx="8610600" cy="487362"/>
          </a:xfrm>
        </p:spPr>
        <p:txBody>
          <a:bodyPr>
            <a:noAutofit/>
          </a:bodyPr>
          <a:lstStyle/>
          <a:p>
            <a:pPr algn="ctr"/>
            <a:r>
              <a:rPr lang="en-US" sz="2800" dirty="0">
                <a:solidFill>
                  <a:schemeClr val="tx1"/>
                </a:solidFill>
              </a:rPr>
              <a:t>Comparison between Capital Market &amp; Money Market</a:t>
            </a:r>
          </a:p>
        </p:txBody>
      </p:sp>
      <p:sp>
        <p:nvSpPr>
          <p:cNvPr id="6" name="Text Placeholder 5"/>
          <p:cNvSpPr>
            <a:spLocks noGrp="1"/>
          </p:cNvSpPr>
          <p:nvPr>
            <p:ph sz="half" idx="1"/>
          </p:nvPr>
        </p:nvSpPr>
        <p:spPr>
          <a:xfrm>
            <a:off x="457200" y="914400"/>
            <a:ext cx="4038600" cy="5410200"/>
          </a:xfrm>
        </p:spPr>
        <p:txBody>
          <a:bodyPr>
            <a:normAutofit fontScale="25000" lnSpcReduction="20000"/>
          </a:bodyPr>
          <a:lstStyle/>
          <a:p>
            <a:pPr marL="109728" indent="0" fontAlgn="base">
              <a:buNone/>
            </a:pPr>
            <a:r>
              <a:rPr lang="en-US" sz="2900" b="1" dirty="0"/>
              <a:t>     </a:t>
            </a:r>
            <a:r>
              <a:rPr lang="en-US" sz="6400" b="1" dirty="0">
                <a:solidFill>
                  <a:schemeClr val="tx1"/>
                </a:solidFill>
              </a:rPr>
              <a:t>Capital Market:</a:t>
            </a:r>
          </a:p>
          <a:p>
            <a:pPr marL="566928" lvl="0" indent="-457200">
              <a:buFont typeface="+mj-lt"/>
              <a:buAutoNum type="arabicPeriod"/>
            </a:pPr>
            <a:r>
              <a:rPr lang="en-US" sz="6400" b="1" dirty="0">
                <a:solidFill>
                  <a:schemeClr val="tx1"/>
                </a:solidFill>
              </a:rPr>
              <a:t>It provides finance/money capital for long-term investment.</a:t>
            </a:r>
          </a:p>
          <a:p>
            <a:pPr marL="566928" lvl="0" indent="-457200">
              <a:buFont typeface="+mj-lt"/>
              <a:buAutoNum type="arabicPeriod"/>
            </a:pPr>
            <a:r>
              <a:rPr lang="en-US" sz="6400" b="1" dirty="0">
                <a:solidFill>
                  <a:schemeClr val="tx1"/>
                </a:solidFill>
              </a:rPr>
              <a:t>The finance provided by the capital market may be used both for fixed and working capital.</a:t>
            </a:r>
          </a:p>
          <a:p>
            <a:pPr marL="566928" lvl="0" indent="-457200">
              <a:buFont typeface="+mj-lt"/>
              <a:buAutoNum type="arabicPeriod"/>
            </a:pPr>
            <a:r>
              <a:rPr lang="en-US" sz="6400" b="1" dirty="0">
                <a:solidFill>
                  <a:schemeClr val="tx1"/>
                </a:solidFill>
              </a:rPr>
              <a:t>Mobilization of resources and effective utilization of resources through lending are its main functions.</a:t>
            </a:r>
          </a:p>
          <a:p>
            <a:pPr marL="566928" lvl="0" indent="-457200">
              <a:buFont typeface="+mj-lt"/>
              <a:buAutoNum type="arabicPeriod"/>
            </a:pPr>
            <a:r>
              <a:rPr lang="en-US" sz="6400" b="1" dirty="0">
                <a:solidFill>
                  <a:schemeClr val="tx1"/>
                </a:solidFill>
              </a:rPr>
              <a:t>It’s one of the constituents, Stock Exchange acts as an investment market for buyers and sellers of securities.</a:t>
            </a:r>
          </a:p>
          <a:p>
            <a:pPr marL="566928" lvl="0" indent="-457200">
              <a:buFont typeface="+mj-lt"/>
              <a:buAutoNum type="arabicPeriod"/>
            </a:pPr>
            <a:r>
              <a:rPr lang="en-US" sz="6400" b="1" dirty="0">
                <a:solidFill>
                  <a:schemeClr val="tx1"/>
                </a:solidFill>
              </a:rPr>
              <a:t>It acts as middleman between the investor and the entrepreneur.</a:t>
            </a:r>
          </a:p>
          <a:p>
            <a:pPr marL="566928" lvl="0" indent="-457200">
              <a:buFont typeface="+mj-lt"/>
              <a:buAutoNum type="arabicPeriod"/>
            </a:pPr>
            <a:r>
              <a:rPr lang="en-US" sz="6400" b="1" dirty="0">
                <a:solidFill>
                  <a:schemeClr val="tx1"/>
                </a:solidFill>
              </a:rPr>
              <a:t>Underwriting is one of its primary activities.</a:t>
            </a:r>
          </a:p>
          <a:p>
            <a:pPr marL="566928" lvl="0" indent="-457200">
              <a:buFont typeface="+mj-lt"/>
              <a:buAutoNum type="arabicPeriod"/>
            </a:pPr>
            <a:r>
              <a:rPr lang="en-US" sz="6400" b="1" dirty="0">
                <a:solidFill>
                  <a:schemeClr val="tx1"/>
                </a:solidFill>
              </a:rPr>
              <a:t>Its investment institutions raise capital from public and invest in selected securities so as to give the highest possible return with the lowest risk.</a:t>
            </a:r>
          </a:p>
          <a:p>
            <a:pPr marL="566928" lvl="0" indent="-457200">
              <a:buFont typeface="+mj-lt"/>
              <a:buAutoNum type="arabicPeriod"/>
            </a:pPr>
            <a:r>
              <a:rPr lang="en-US" sz="6400" b="1" dirty="0">
                <a:solidFill>
                  <a:schemeClr val="tx1"/>
                </a:solidFill>
              </a:rPr>
              <a:t>It provides long-term funds to Central and State Governments, public and local bodies for development purposes.</a:t>
            </a:r>
          </a:p>
          <a:p>
            <a:endParaRPr lang="en-US" sz="5600" dirty="0"/>
          </a:p>
        </p:txBody>
      </p:sp>
      <p:sp>
        <p:nvSpPr>
          <p:cNvPr id="3" name="Content Placeholder 2"/>
          <p:cNvSpPr>
            <a:spLocks noGrp="1"/>
          </p:cNvSpPr>
          <p:nvPr>
            <p:ph sz="half" idx="2"/>
          </p:nvPr>
        </p:nvSpPr>
        <p:spPr>
          <a:xfrm>
            <a:off x="4495800" y="990600"/>
            <a:ext cx="4495800" cy="5715000"/>
          </a:xfrm>
        </p:spPr>
        <p:txBody>
          <a:bodyPr>
            <a:noAutofit/>
          </a:bodyPr>
          <a:lstStyle/>
          <a:p>
            <a:pPr marL="109728" indent="0" fontAlgn="base">
              <a:buNone/>
            </a:pPr>
            <a:r>
              <a:rPr lang="en-US" sz="1600" b="1" dirty="0"/>
              <a:t>     </a:t>
            </a:r>
            <a:r>
              <a:rPr lang="en-US" sz="1600" b="1" dirty="0">
                <a:solidFill>
                  <a:schemeClr val="tx1"/>
                </a:solidFill>
              </a:rPr>
              <a:t>Money Market:</a:t>
            </a:r>
          </a:p>
          <a:p>
            <a:pPr marL="566928" lvl="0" indent="-457200">
              <a:buFont typeface="+mj-lt"/>
              <a:buAutoNum type="arabicPeriod"/>
            </a:pPr>
            <a:r>
              <a:rPr lang="en-US" sz="1600" b="1" dirty="0">
                <a:solidFill>
                  <a:schemeClr val="tx1"/>
                </a:solidFill>
              </a:rPr>
              <a:t>It provides finance/money for short-term investment.</a:t>
            </a:r>
          </a:p>
          <a:p>
            <a:pPr marL="566928" lvl="0" indent="-457200">
              <a:buFont typeface="+mj-lt"/>
              <a:buAutoNum type="arabicPeriod"/>
            </a:pPr>
            <a:r>
              <a:rPr lang="en-US" sz="1600" b="1" dirty="0">
                <a:solidFill>
                  <a:schemeClr val="tx1"/>
                </a:solidFill>
              </a:rPr>
              <a:t>The finance provided by money market is utilized usually for working capital.</a:t>
            </a:r>
          </a:p>
          <a:p>
            <a:pPr marL="566928" lvl="0" indent="-457200">
              <a:buFont typeface="+mj-lt"/>
              <a:buAutoNum type="arabicPeriod"/>
            </a:pPr>
            <a:r>
              <a:rPr lang="en-US" sz="1600" b="1" dirty="0">
                <a:solidFill>
                  <a:schemeClr val="tx1"/>
                </a:solidFill>
              </a:rPr>
              <a:t>Lending and borrowing are its principal functions to facilitate adjustment of liquidity position.</a:t>
            </a:r>
          </a:p>
          <a:p>
            <a:pPr marL="566928" lvl="0" indent="-457200">
              <a:buFont typeface="+mj-lt"/>
              <a:buAutoNum type="arabicPeriod"/>
            </a:pPr>
            <a:r>
              <a:rPr lang="en-US" sz="1600" b="1" dirty="0">
                <a:solidFill>
                  <a:schemeClr val="tx1"/>
                </a:solidFill>
              </a:rPr>
              <a:t>It does not provide such facilities. The main components include call loan market, collateral loan market, and bill market and acceptance houses.</a:t>
            </a:r>
          </a:p>
          <a:p>
            <a:pPr marL="566928" lvl="0" indent="-457200">
              <a:buFont typeface="+mj-lt"/>
              <a:buAutoNum type="arabicPeriod"/>
            </a:pPr>
            <a:r>
              <a:rPr lang="en-US" sz="1600" b="1" dirty="0">
                <a:solidFill>
                  <a:schemeClr val="tx1"/>
                </a:solidFill>
              </a:rPr>
              <a:t>It acts as a link between the depositor and the borrower.</a:t>
            </a:r>
          </a:p>
          <a:p>
            <a:pPr marL="566928" lvl="0" indent="-457200">
              <a:buFont typeface="+mj-lt"/>
              <a:buAutoNum type="arabicPeriod"/>
            </a:pPr>
            <a:r>
              <a:rPr lang="en-US" sz="1600" b="1" dirty="0">
                <a:solidFill>
                  <a:schemeClr val="tx1"/>
                </a:solidFill>
              </a:rPr>
              <a:t>Underwriting is a secondary function.</a:t>
            </a:r>
          </a:p>
          <a:p>
            <a:pPr marL="566928" lvl="0" indent="-457200">
              <a:buFont typeface="+mj-lt"/>
              <a:buAutoNum type="arabicPeriod"/>
            </a:pPr>
            <a:r>
              <a:rPr lang="en-US" sz="1600" b="1" dirty="0">
                <a:solidFill>
                  <a:schemeClr val="tx1"/>
                </a:solidFill>
              </a:rPr>
              <a:t>It provides outlets to commercial banks, business corporations, non-bank financial concerns and others for their short-term surplus funds.</a:t>
            </a:r>
          </a:p>
          <a:p>
            <a:pPr marL="566928" lvl="0" indent="-457200">
              <a:buFont typeface="+mj-lt"/>
              <a:buAutoNum type="arabicPeriod"/>
            </a:pPr>
            <a:r>
              <a:rPr lang="en-US" sz="1600" b="1" dirty="0">
                <a:solidFill>
                  <a:schemeClr val="tx1"/>
                </a:solidFill>
              </a:rPr>
              <a:t>It provides short-term funds to Government by purchasing treasury bills and to others by discounting bills of exchange, etc.</a:t>
            </a:r>
          </a:p>
          <a:p>
            <a:endParaRPr lang="en-US" sz="1400" b="1" dirty="0"/>
          </a:p>
        </p:txBody>
      </p:sp>
    </p:spTree>
    <p:extLst>
      <p:ext uri="{BB962C8B-B14F-4D97-AF65-F5344CB8AC3E}">
        <p14:creationId xmlns:p14="http://schemas.microsoft.com/office/powerpoint/2010/main" val="499418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a:t>Objective of Investment</a:t>
            </a:r>
          </a:p>
        </p:txBody>
      </p:sp>
      <p:sp>
        <p:nvSpPr>
          <p:cNvPr id="3" name="Content Placeholder 2"/>
          <p:cNvSpPr>
            <a:spLocks noGrp="1"/>
          </p:cNvSpPr>
          <p:nvPr>
            <p:ph idx="1"/>
          </p:nvPr>
        </p:nvSpPr>
        <p:spPr>
          <a:xfrm>
            <a:off x="457200" y="1219200"/>
            <a:ext cx="8458200" cy="4906963"/>
          </a:xfrm>
        </p:spPr>
        <p:txBody>
          <a:bodyPr>
            <a:normAutofit/>
          </a:bodyPr>
          <a:lstStyle/>
          <a:p>
            <a:r>
              <a:rPr lang="en-US" sz="2800" b="1" dirty="0"/>
              <a:t>To make return;</a:t>
            </a:r>
          </a:p>
          <a:p>
            <a:r>
              <a:rPr lang="en-US" sz="2800" b="1" dirty="0"/>
              <a:t>To make return;</a:t>
            </a:r>
          </a:p>
          <a:p>
            <a:r>
              <a:rPr lang="en-US" sz="2800" b="1" dirty="0"/>
              <a:t>To make surplus;</a:t>
            </a:r>
          </a:p>
          <a:p>
            <a:r>
              <a:rPr lang="en-US" sz="2800" b="1" dirty="0"/>
              <a:t>To make money;</a:t>
            </a:r>
          </a:p>
          <a:p>
            <a:r>
              <a:rPr lang="en-US" sz="2800" b="1" dirty="0"/>
              <a:t>To make yield and return;</a:t>
            </a:r>
          </a:p>
          <a:p>
            <a:r>
              <a:rPr lang="en-US" sz="2800" b="1" dirty="0"/>
              <a:t>To doubling or trebling money.</a:t>
            </a:r>
          </a:p>
          <a:p>
            <a:pPr marL="0" indent="0">
              <a:buNone/>
            </a:pPr>
            <a:r>
              <a:rPr lang="en-US" sz="2800" b="1" dirty="0">
                <a:solidFill>
                  <a:srgbClr val="FF0000"/>
                </a:solidFill>
              </a:rPr>
              <a:t>To ideal Investor-To make maximum return/ profit</a:t>
            </a:r>
            <a:r>
              <a:rPr lang="en-US" sz="2800" b="1" dirty="0"/>
              <a:t>.</a:t>
            </a:r>
          </a:p>
        </p:txBody>
      </p:sp>
    </p:spTree>
    <p:extLst>
      <p:ext uri="{BB962C8B-B14F-4D97-AF65-F5344CB8AC3E}">
        <p14:creationId xmlns:p14="http://schemas.microsoft.com/office/powerpoint/2010/main" val="3334685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Criteria of Making Investment Decision</a:t>
            </a:r>
          </a:p>
        </p:txBody>
      </p:sp>
      <p:sp>
        <p:nvSpPr>
          <p:cNvPr id="3" name="Content Placeholder 2"/>
          <p:cNvSpPr>
            <a:spLocks noGrp="1"/>
          </p:cNvSpPr>
          <p:nvPr>
            <p:ph idx="1"/>
          </p:nvPr>
        </p:nvSpPr>
        <p:spPr>
          <a:xfrm>
            <a:off x="457200" y="1295400"/>
            <a:ext cx="8229600" cy="4830763"/>
          </a:xfrm>
        </p:spPr>
        <p:txBody>
          <a:bodyPr/>
          <a:lstStyle/>
          <a:p>
            <a:pPr marL="0" indent="0">
              <a:buNone/>
            </a:pPr>
            <a:r>
              <a:rPr lang="en-US" sz="2400" b="1" dirty="0"/>
              <a:t>Two Criteria:</a:t>
            </a:r>
          </a:p>
          <a:p>
            <a:pPr>
              <a:buFont typeface="Wingdings" pitchFamily="2" charset="2"/>
              <a:buChar char="Ø"/>
            </a:pPr>
            <a:r>
              <a:rPr lang="en-US" sz="2400" b="1" dirty="0"/>
              <a:t>    Return and  Risk</a:t>
            </a:r>
          </a:p>
          <a:p>
            <a:pPr marL="0" indent="0">
              <a:buNone/>
            </a:pPr>
            <a:endParaRPr lang="en-US" dirty="0"/>
          </a:p>
          <a:p>
            <a:pPr marL="0" indent="0">
              <a:buNone/>
            </a:pPr>
            <a:endParaRPr lang="en-US" dirty="0"/>
          </a:p>
        </p:txBody>
      </p:sp>
      <p:sp>
        <p:nvSpPr>
          <p:cNvPr id="4" name="Rectangle 3"/>
          <p:cNvSpPr/>
          <p:nvPr/>
        </p:nvSpPr>
        <p:spPr>
          <a:xfrm>
            <a:off x="609600" y="2819400"/>
            <a:ext cx="4495800" cy="304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t>Return-</a:t>
            </a:r>
          </a:p>
          <a:p>
            <a:endParaRPr lang="en-US" sz="2400" b="1" dirty="0"/>
          </a:p>
          <a:p>
            <a:pPr marL="342900" indent="-342900">
              <a:buFont typeface="Arial" pitchFamily="34" charset="0"/>
              <a:buChar char="•"/>
            </a:pPr>
            <a:r>
              <a:rPr lang="en-US" sz="2400" b="1" dirty="0"/>
              <a:t>Total Return;</a:t>
            </a:r>
          </a:p>
          <a:p>
            <a:pPr marL="342900" indent="-342900">
              <a:buFont typeface="Arial" pitchFamily="34" charset="0"/>
              <a:buChar char="•"/>
            </a:pPr>
            <a:r>
              <a:rPr lang="en-US" sz="2400" b="1" dirty="0"/>
              <a:t>Return </a:t>
            </a:r>
            <a:r>
              <a:rPr lang="en-US" sz="2400" b="1" dirty="0" err="1"/>
              <a:t>Return</a:t>
            </a:r>
            <a:endParaRPr lang="en-US" sz="2400" b="1" dirty="0"/>
          </a:p>
          <a:p>
            <a:pPr marL="342900" indent="-342900">
              <a:buFont typeface="Arial" pitchFamily="34" charset="0"/>
              <a:buChar char="•"/>
            </a:pPr>
            <a:r>
              <a:rPr lang="en-US" sz="2400" b="1" dirty="0" err="1"/>
              <a:t>Warrnat</a:t>
            </a:r>
            <a:r>
              <a:rPr lang="en-US" sz="2400" b="1" dirty="0"/>
              <a:t> Total Return</a:t>
            </a:r>
          </a:p>
          <a:p>
            <a:pPr marL="342900" indent="-342900">
              <a:buFont typeface="Arial" pitchFamily="34" charset="0"/>
              <a:buChar char="•"/>
            </a:pPr>
            <a:r>
              <a:rPr lang="en-US" sz="2400" b="1" dirty="0"/>
              <a:t>Mean Return</a:t>
            </a:r>
          </a:p>
          <a:p>
            <a:pPr marL="342900" indent="-342900">
              <a:buFont typeface="Arial" pitchFamily="34" charset="0"/>
              <a:buChar char="•"/>
            </a:pPr>
            <a:r>
              <a:rPr lang="en-US" sz="2400" b="1" dirty="0"/>
              <a:t>Portfolio Return</a:t>
            </a:r>
          </a:p>
          <a:p>
            <a:pPr marL="342900" indent="-342900">
              <a:buFont typeface="Arial" pitchFamily="34" charset="0"/>
              <a:buChar char="•"/>
            </a:pPr>
            <a:r>
              <a:rPr lang="en-US" sz="2400" b="1" dirty="0"/>
              <a:t>Market Return</a:t>
            </a:r>
          </a:p>
        </p:txBody>
      </p:sp>
      <p:sp>
        <p:nvSpPr>
          <p:cNvPr id="5" name="TextBox 4"/>
          <p:cNvSpPr txBox="1"/>
          <p:nvPr/>
        </p:nvSpPr>
        <p:spPr>
          <a:xfrm>
            <a:off x="5638800" y="2209801"/>
            <a:ext cx="2819400" cy="4062651"/>
          </a:xfrm>
          <a:prstGeom prst="rect">
            <a:avLst/>
          </a:prstGeom>
          <a:noFill/>
        </p:spPr>
        <p:txBody>
          <a:bodyPr wrap="square" rtlCol="0">
            <a:spAutoFit/>
          </a:bodyPr>
          <a:lstStyle/>
          <a:p>
            <a:r>
              <a:rPr lang="en-US" sz="2000" b="1" dirty="0"/>
              <a:t>Risk:</a:t>
            </a:r>
          </a:p>
          <a:p>
            <a:r>
              <a:rPr lang="en-US" sz="2000" b="1" dirty="0"/>
              <a:t>Financial Risk</a:t>
            </a:r>
          </a:p>
          <a:p>
            <a:r>
              <a:rPr lang="en-US" sz="2000" b="1" dirty="0"/>
              <a:t>Operating Risk</a:t>
            </a:r>
          </a:p>
          <a:p>
            <a:r>
              <a:rPr lang="en-US" sz="2000" b="1" dirty="0"/>
              <a:t>Equity Risk</a:t>
            </a:r>
          </a:p>
          <a:p>
            <a:r>
              <a:rPr lang="en-US" sz="2000" b="1" dirty="0"/>
              <a:t>Market Risk:</a:t>
            </a:r>
          </a:p>
          <a:p>
            <a:pPr marL="285750" indent="-285750">
              <a:buFont typeface="Arial" pitchFamily="34" charset="0"/>
              <a:buChar char="•"/>
            </a:pPr>
            <a:r>
              <a:rPr lang="en-US" sz="2000" b="1" dirty="0"/>
              <a:t> Interest Rate Risk</a:t>
            </a:r>
          </a:p>
          <a:p>
            <a:pPr marL="285750" indent="-285750">
              <a:buFont typeface="Arial" pitchFamily="34" charset="0"/>
              <a:buChar char="•"/>
            </a:pPr>
            <a:r>
              <a:rPr lang="en-US" sz="2000" b="1" dirty="0"/>
              <a:t>Inflation Rate Risk</a:t>
            </a:r>
          </a:p>
          <a:p>
            <a:pPr marL="285750" indent="-285750">
              <a:buFont typeface="Arial" pitchFamily="34" charset="0"/>
              <a:buChar char="•"/>
            </a:pPr>
            <a:r>
              <a:rPr lang="en-US" sz="2000" b="1" dirty="0"/>
              <a:t>Exchange Rate Risk</a:t>
            </a:r>
          </a:p>
          <a:p>
            <a:pPr marL="285750" indent="-285750">
              <a:buFont typeface="Arial" pitchFamily="34" charset="0"/>
              <a:buChar char="•"/>
            </a:pPr>
            <a:r>
              <a:rPr lang="en-US" sz="2000" b="1" dirty="0"/>
              <a:t>Unit Value Risk </a:t>
            </a:r>
          </a:p>
          <a:p>
            <a:r>
              <a:rPr lang="en-US" sz="2000" b="1" dirty="0"/>
              <a:t>Liquidity Risk</a:t>
            </a:r>
          </a:p>
          <a:p>
            <a:r>
              <a:rPr lang="en-US" sz="2000" b="1" dirty="0"/>
              <a:t>Technological Risk</a:t>
            </a:r>
          </a:p>
          <a:p>
            <a:r>
              <a:rPr lang="en-US" sz="2000" b="1" dirty="0"/>
              <a:t>Regulatory Risk</a:t>
            </a:r>
          </a:p>
          <a:p>
            <a:endParaRPr lang="en-US" dirty="0"/>
          </a:p>
        </p:txBody>
      </p:sp>
    </p:spTree>
    <p:extLst>
      <p:ext uri="{BB962C8B-B14F-4D97-AF65-F5344CB8AC3E}">
        <p14:creationId xmlns:p14="http://schemas.microsoft.com/office/powerpoint/2010/main" val="1956624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b="1" dirty="0"/>
              <a:t>Financial Plan-</a:t>
            </a:r>
          </a:p>
        </p:txBody>
      </p:sp>
      <p:sp>
        <p:nvSpPr>
          <p:cNvPr id="3" name="Content Placeholder 2"/>
          <p:cNvSpPr>
            <a:spLocks noGrp="1"/>
          </p:cNvSpPr>
          <p:nvPr>
            <p:ph idx="1"/>
          </p:nvPr>
        </p:nvSpPr>
        <p:spPr>
          <a:xfrm>
            <a:off x="457200" y="838200"/>
            <a:ext cx="8229600" cy="5638800"/>
          </a:xfrm>
        </p:spPr>
        <p:txBody>
          <a:bodyPr>
            <a:noAutofit/>
          </a:bodyPr>
          <a:lstStyle/>
          <a:p>
            <a:r>
              <a:rPr lang="en-US" sz="2400" b="1" dirty="0"/>
              <a:t>Financial plan is the projected plan of an investor.</a:t>
            </a:r>
          </a:p>
          <a:p>
            <a:r>
              <a:rPr lang="en-US" sz="2400" b="1" dirty="0"/>
              <a:t>Financial planning is a method of projecting</a:t>
            </a:r>
          </a:p>
          <a:p>
            <a:pPr lvl="2">
              <a:buFont typeface="Wingdings" pitchFamily="2" charset="2"/>
              <a:buChar char="Ø"/>
            </a:pPr>
            <a:r>
              <a:rPr lang="en-US" b="1" dirty="0"/>
              <a:t>   Financial Budget-Cash Budget, Sales Budget, Purchase Budget, Production Budget (Taka and Unit), Overhead Budget, Investment Budget, Capital Expenditure Budget, etc.)</a:t>
            </a:r>
          </a:p>
          <a:p>
            <a:pPr lvl="2">
              <a:buFont typeface="Wingdings" pitchFamily="2" charset="2"/>
              <a:buChar char="Ø"/>
            </a:pPr>
            <a:r>
              <a:rPr lang="en-US" b="1" dirty="0"/>
              <a:t>  Financial Statements (Components):</a:t>
            </a:r>
          </a:p>
          <a:p>
            <a:pPr lvl="4"/>
            <a:r>
              <a:rPr lang="en-US" sz="2400" b="1" dirty="0"/>
              <a:t>   Income Statement;</a:t>
            </a:r>
          </a:p>
          <a:p>
            <a:pPr lvl="4"/>
            <a:r>
              <a:rPr lang="en-US" sz="2400" b="1" dirty="0"/>
              <a:t>Cash Flow Statement;</a:t>
            </a:r>
          </a:p>
          <a:p>
            <a:pPr lvl="4"/>
            <a:r>
              <a:rPr lang="en-US" sz="2400" b="1" dirty="0"/>
              <a:t>Financial Position/Balance Sheet;</a:t>
            </a:r>
          </a:p>
          <a:p>
            <a:pPr lvl="4"/>
            <a:r>
              <a:rPr lang="en-US" sz="2400" b="1" dirty="0"/>
              <a:t>Statement of Change in Equity;</a:t>
            </a:r>
          </a:p>
          <a:p>
            <a:pPr lvl="4"/>
            <a:r>
              <a:rPr lang="en-US" sz="2400" b="1" dirty="0"/>
              <a:t>Notes to the Financial statement</a:t>
            </a:r>
          </a:p>
          <a:p>
            <a:r>
              <a:rPr lang="en-US" sz="2400" b="1" dirty="0"/>
              <a:t> on the basis of target/objective;       </a:t>
            </a:r>
          </a:p>
        </p:txBody>
      </p:sp>
    </p:spTree>
    <p:extLst>
      <p:ext uri="{BB962C8B-B14F-4D97-AF65-F5344CB8AC3E}">
        <p14:creationId xmlns:p14="http://schemas.microsoft.com/office/powerpoint/2010/main" val="18395554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a:t>Financial Plan-Steps</a:t>
            </a:r>
          </a:p>
        </p:txBody>
      </p:sp>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en-US" sz="2800" b="1" dirty="0"/>
              <a:t>A</a:t>
            </a:r>
            <a:r>
              <a:rPr lang="en-US" sz="2400" b="1" dirty="0"/>
              <a:t>. SET YOUR FINANCIAL GOALS If you don’t know where you are going, you may end up somewhere you don’t want to be. To end up where you want to be, you’ll need a roadmap, a financial plan. </a:t>
            </a:r>
          </a:p>
          <a:p>
            <a:pPr marL="0" indent="0">
              <a:buNone/>
            </a:pPr>
            <a:r>
              <a:rPr lang="en-US" sz="2400" b="1" dirty="0"/>
              <a:t>        What do you want to save or invest for?         By when? </a:t>
            </a:r>
          </a:p>
          <a:p>
            <a:r>
              <a:rPr lang="en-US" sz="2800" b="1" dirty="0"/>
              <a:t>1.-------------------				--------------------</a:t>
            </a:r>
          </a:p>
          <a:p>
            <a:r>
              <a:rPr lang="en-US" sz="2800" b="1" dirty="0"/>
              <a:t>2.---------------------</a:t>
            </a:r>
          </a:p>
          <a:p>
            <a:r>
              <a:rPr lang="en-US" sz="2800" b="1" dirty="0"/>
              <a:t>3.----------------------</a:t>
            </a:r>
          </a:p>
          <a:p>
            <a:r>
              <a:rPr lang="en-US" sz="2800" b="1" dirty="0"/>
              <a:t>4.--------------------------			----------------</a:t>
            </a:r>
          </a:p>
        </p:txBody>
      </p:sp>
    </p:spTree>
    <p:extLst>
      <p:ext uri="{BB962C8B-B14F-4D97-AF65-F5344CB8AC3E}">
        <p14:creationId xmlns:p14="http://schemas.microsoft.com/office/powerpoint/2010/main" val="23104702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b="1" dirty="0"/>
              <a:t>B. KNOW YOUR CURRENT FINANCIAL SITUATION</a:t>
            </a:r>
          </a:p>
        </p:txBody>
      </p:sp>
      <p:sp>
        <p:nvSpPr>
          <p:cNvPr id="5" name="Content Placeholder 4"/>
          <p:cNvSpPr>
            <a:spLocks noGrp="1"/>
          </p:cNvSpPr>
          <p:nvPr>
            <p:ph idx="1"/>
          </p:nvPr>
        </p:nvSpPr>
        <p:spPr>
          <a:xfrm>
            <a:off x="533400" y="914400"/>
            <a:ext cx="8229600" cy="5410200"/>
          </a:xfrm>
        </p:spPr>
        <p:txBody>
          <a:bodyPr>
            <a:normAutofit/>
          </a:bodyPr>
          <a:lstStyle/>
          <a:p>
            <a:pPr algn="just"/>
            <a:r>
              <a:rPr lang="en-US" sz="2400" b="1" dirty="0"/>
              <a:t>Sit down and take an honest look at your entire financial situation. You can never take a journey without knowing where you’re starting from, and a journey to financial comfort is no different. You’ll need to figure out on paper your current situation—what you own and what you owe. You’ll be creating a “net worth statement.” On one side of the page, list what you own. These are your “assets.” And on the other side list what you owe other people, your “liabilities” or debts. </a:t>
            </a:r>
          </a:p>
          <a:p>
            <a:pPr algn="just"/>
            <a:endParaRPr lang="en-US" sz="2400" b="1" dirty="0"/>
          </a:p>
        </p:txBody>
      </p:sp>
      <p:sp>
        <p:nvSpPr>
          <p:cNvPr id="7" name="Rectangle 6"/>
          <p:cNvSpPr/>
          <p:nvPr/>
        </p:nvSpPr>
        <p:spPr>
          <a:xfrm>
            <a:off x="838200" y="4191000"/>
            <a:ext cx="7924800"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Assets          Current Value            Liabilities      Amount</a:t>
            </a:r>
          </a:p>
          <a:p>
            <a:pPr algn="ctr"/>
            <a:r>
              <a:rPr lang="en-US" sz="2000" b="1" dirty="0"/>
              <a:t>Cash __________                            Credit cards __________</a:t>
            </a:r>
          </a:p>
          <a:p>
            <a:pPr algn="ctr"/>
            <a:r>
              <a:rPr lang="en-US" sz="2000" b="1" dirty="0"/>
              <a:t>Checking accounts __________    Bank loans __________</a:t>
            </a:r>
          </a:p>
          <a:p>
            <a:pPr algn="ctr"/>
            <a:r>
              <a:rPr lang="en-US" sz="2000" b="1" dirty="0"/>
              <a:t>Savings _________                  _ Car loans __________</a:t>
            </a:r>
          </a:p>
          <a:p>
            <a:pPr algn="ctr"/>
            <a:r>
              <a:rPr lang="en-US" sz="2000" b="1" dirty="0"/>
              <a:t>        Other investments _________   _ Student loans __________</a:t>
            </a:r>
          </a:p>
          <a:p>
            <a:pPr algn="ctr"/>
            <a:r>
              <a:rPr lang="en-US" sz="2000" b="1" dirty="0"/>
              <a:t>Personal property _             ______ Other __________</a:t>
            </a:r>
          </a:p>
          <a:p>
            <a:pPr algn="ctr"/>
            <a:r>
              <a:rPr lang="en-US" sz="2000" b="1" dirty="0"/>
              <a:t>TOTAL ____                               ______ TOTAL _______</a:t>
            </a:r>
          </a:p>
        </p:txBody>
      </p:sp>
    </p:spTree>
    <p:extLst>
      <p:ext uri="{BB962C8B-B14F-4D97-AF65-F5344CB8AC3E}">
        <p14:creationId xmlns:p14="http://schemas.microsoft.com/office/powerpoint/2010/main" val="1218552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 </a:t>
            </a:r>
            <a:r>
              <a:rPr lang="en-US" sz="2800" b="1" dirty="0"/>
              <a:t>KNOW YOUR INCOME AND EXPENSES</a:t>
            </a:r>
          </a:p>
        </p:txBody>
      </p:sp>
      <p:sp>
        <p:nvSpPr>
          <p:cNvPr id="3" name="Content Placeholder 2"/>
          <p:cNvSpPr>
            <a:spLocks noGrp="1"/>
          </p:cNvSpPr>
          <p:nvPr>
            <p:ph idx="1"/>
          </p:nvPr>
        </p:nvSpPr>
        <p:spPr>
          <a:xfrm>
            <a:off x="457200" y="1295400"/>
            <a:ext cx="8229600" cy="4830763"/>
          </a:xfrm>
        </p:spPr>
        <p:txBody>
          <a:bodyPr>
            <a:normAutofit/>
          </a:bodyPr>
          <a:lstStyle/>
          <a:p>
            <a:pPr algn="just"/>
            <a:r>
              <a:rPr lang="en-US" sz="2400" b="1" dirty="0"/>
              <a:t>The next step is to keep track of your income and your expenses for every month. </a:t>
            </a:r>
          </a:p>
          <a:p>
            <a:pPr algn="just"/>
            <a:r>
              <a:rPr lang="en-US" sz="2400" b="1" dirty="0"/>
              <a:t>Write down what you earn, and then your monthly expenses. </a:t>
            </a:r>
          </a:p>
          <a:p>
            <a:pPr algn="just"/>
            <a:r>
              <a:rPr lang="en-US" sz="2400" b="1" dirty="0"/>
              <a:t>Find money to save or  invest-Small Savings Add Up to Big Money</a:t>
            </a:r>
          </a:p>
          <a:p>
            <a:pPr algn="just"/>
            <a:r>
              <a:rPr lang="en-US" sz="2400" b="1" dirty="0"/>
              <a:t>Pay off Credit Card or other high interest debt; </a:t>
            </a:r>
          </a:p>
          <a:p>
            <a:pPr algn="just"/>
            <a:r>
              <a:rPr lang="en-US" sz="2400" b="1" dirty="0"/>
              <a:t>Put Away the Plastic;</a:t>
            </a:r>
          </a:p>
          <a:p>
            <a:pPr algn="just"/>
            <a:r>
              <a:rPr lang="en-US" sz="2400" b="1" dirty="0"/>
              <a:t>Know What You Owe;</a:t>
            </a:r>
          </a:p>
          <a:p>
            <a:pPr algn="just"/>
            <a:r>
              <a:rPr lang="en-US" sz="2400" b="1" dirty="0"/>
              <a:t>Pay Off the Card with the Highest Rate;</a:t>
            </a:r>
          </a:p>
        </p:txBody>
      </p:sp>
    </p:spTree>
    <p:extLst>
      <p:ext uri="{BB962C8B-B14F-4D97-AF65-F5344CB8AC3E}">
        <p14:creationId xmlns:p14="http://schemas.microsoft.com/office/powerpoint/2010/main" val="35410865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399" y="457200"/>
            <a:ext cx="8077201" cy="6217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0846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dirty="0"/>
              <a:t>Making Money Grow</a:t>
            </a:r>
          </a:p>
        </p:txBody>
      </p:sp>
      <p:sp>
        <p:nvSpPr>
          <p:cNvPr id="3" name="Content Placeholder 2"/>
          <p:cNvSpPr>
            <a:spLocks noGrp="1"/>
          </p:cNvSpPr>
          <p:nvPr>
            <p:ph idx="1"/>
          </p:nvPr>
        </p:nvSpPr>
        <p:spPr>
          <a:xfrm>
            <a:off x="457200" y="1143000"/>
            <a:ext cx="8229600" cy="4983163"/>
          </a:xfrm>
        </p:spPr>
        <p:txBody>
          <a:bodyPr/>
          <a:lstStyle/>
          <a:p>
            <a:pPr marL="0" indent="0" algn="just">
              <a:buNone/>
            </a:pPr>
            <a:r>
              <a:rPr lang="en-US" b="1" dirty="0"/>
              <a:t>Two ways to make money</a:t>
            </a:r>
          </a:p>
          <a:p>
            <a:pPr marL="0" indent="0" algn="just">
              <a:buNone/>
            </a:pPr>
            <a:r>
              <a:rPr lang="en-US" dirty="0"/>
              <a:t>1.You work for money. Someone pays you to work for them or you have your own business.</a:t>
            </a:r>
          </a:p>
          <a:p>
            <a:pPr marL="0" indent="0" algn="just">
              <a:buNone/>
            </a:pPr>
            <a:r>
              <a:rPr lang="en-US" dirty="0"/>
              <a:t> 2.Your money works for you. You take your money and you save  or invest it.</a:t>
            </a:r>
            <a:endParaRPr lang="en-US" b="1" dirty="0"/>
          </a:p>
          <a:p>
            <a:endParaRPr lang="en-US" dirty="0"/>
          </a:p>
        </p:txBody>
      </p:sp>
    </p:spTree>
    <p:extLst>
      <p:ext uri="{BB962C8B-B14F-4D97-AF65-F5344CB8AC3E}">
        <p14:creationId xmlns:p14="http://schemas.microsoft.com/office/powerpoint/2010/main" val="2032038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b="1" dirty="0"/>
              <a:t>Where to invest your savings?</a:t>
            </a:r>
          </a:p>
        </p:txBody>
      </p:sp>
      <p:sp>
        <p:nvSpPr>
          <p:cNvPr id="3" name="Content Placeholder 2"/>
          <p:cNvSpPr>
            <a:spLocks noGrp="1"/>
          </p:cNvSpPr>
          <p:nvPr>
            <p:ph idx="1"/>
          </p:nvPr>
        </p:nvSpPr>
        <p:spPr>
          <a:xfrm>
            <a:off x="457200" y="1066800"/>
            <a:ext cx="8229600" cy="5257800"/>
          </a:xfrm>
        </p:spPr>
        <p:txBody>
          <a:bodyPr>
            <a:normAutofit fontScale="92500"/>
          </a:bodyPr>
          <a:lstStyle/>
          <a:p>
            <a:pPr algn="just"/>
            <a:r>
              <a:rPr lang="en-US" sz="2400" b="1" dirty="0"/>
              <a:t>When you “invest,” you have a greater chance of losing your money than when you “save.” </a:t>
            </a:r>
          </a:p>
          <a:p>
            <a:pPr algn="just"/>
            <a:r>
              <a:rPr lang="en-US" sz="2400" b="1" dirty="0"/>
              <a:t>The money you invest in securities, mutual funds, and other similar investments typically is not insured. You could lose your “principal”—the amount you’ve invested. But you also have the opportunity to earn more money.</a:t>
            </a:r>
          </a:p>
          <a:p>
            <a:pPr algn="just"/>
            <a:r>
              <a:rPr lang="en-US" sz="2400" b="1" dirty="0"/>
              <a:t>WHY SOME INVESTMENTS MAKE MONEY AND OTHERS DON’T</a:t>
            </a:r>
          </a:p>
          <a:p>
            <a:pPr marL="0" indent="0" algn="just">
              <a:buNone/>
            </a:pPr>
            <a:r>
              <a:rPr lang="en-US" sz="2400" b="1" dirty="0"/>
              <a:t> You can potentially make money in an investment in a company if: </a:t>
            </a:r>
          </a:p>
          <a:p>
            <a:pPr marL="0" indent="0" algn="just">
              <a:buNone/>
            </a:pPr>
            <a:r>
              <a:rPr lang="en-US" sz="2400" b="1" dirty="0"/>
              <a:t>• The company performs better than its competitors.</a:t>
            </a:r>
          </a:p>
          <a:p>
            <a:pPr marL="0" indent="0" algn="just">
              <a:buNone/>
            </a:pPr>
            <a:r>
              <a:rPr lang="en-US" sz="2400" b="1" dirty="0"/>
              <a:t> • Other investors recognize it’s a good company, so that when it comes time to sell your investment, others want to buy it.</a:t>
            </a:r>
          </a:p>
          <a:p>
            <a:pPr marL="0" indent="0" algn="just">
              <a:buNone/>
            </a:pPr>
            <a:r>
              <a:rPr lang="en-US" sz="2400" b="1" dirty="0"/>
              <a:t> • The company makes profits, meaning they make enough money to pay you interest for your bond, or maybe dividends on your stock.</a:t>
            </a:r>
          </a:p>
        </p:txBody>
      </p:sp>
    </p:spTree>
    <p:extLst>
      <p:ext uri="{BB962C8B-B14F-4D97-AF65-F5344CB8AC3E}">
        <p14:creationId xmlns:p14="http://schemas.microsoft.com/office/powerpoint/2010/main" val="3017494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715962"/>
          </a:xfrm>
        </p:spPr>
        <p:txBody>
          <a:bodyPr>
            <a:noAutofit/>
          </a:bodyPr>
          <a:lstStyle/>
          <a:p>
            <a:r>
              <a:rPr lang="en-US" sz="2800" b="1" dirty="0"/>
              <a:t>Awareness of students on Savings and Investment for Students-A Rationale</a:t>
            </a:r>
            <a:endParaRPr lang="en-US" sz="2800" dirty="0"/>
          </a:p>
        </p:txBody>
      </p:sp>
      <p:sp>
        <p:nvSpPr>
          <p:cNvPr id="3" name="Content Placeholder 2"/>
          <p:cNvSpPr>
            <a:spLocks noGrp="1"/>
          </p:cNvSpPr>
          <p:nvPr>
            <p:ph idx="1"/>
          </p:nvPr>
        </p:nvSpPr>
        <p:spPr>
          <a:xfrm>
            <a:off x="152400" y="1143000"/>
            <a:ext cx="8839200" cy="5486400"/>
          </a:xfrm>
        </p:spPr>
        <p:txBody>
          <a:bodyPr>
            <a:normAutofit fontScale="62500" lnSpcReduction="20000"/>
          </a:bodyPr>
          <a:lstStyle/>
          <a:p>
            <a:pPr algn="just"/>
            <a:r>
              <a:rPr lang="en-US" b="1" dirty="0"/>
              <a:t>Saving is a prerequisite  for investment.</a:t>
            </a:r>
          </a:p>
          <a:p>
            <a:pPr algn="just"/>
            <a:r>
              <a:rPr lang="en-US" b="1" dirty="0"/>
              <a:t>While  making  an  investment  activity,  investors  normally  tolerate  the  sacrifice  of  certain present  value  for  the  uncertain  future  reward.  It  could  entail  arriving  numerous  decisions, such  as  what  type  of   instruments/assets  to  be   invested,  mixed   instruments,  the  amount  of investment,  timing  consideration,  and  etc.  </a:t>
            </a:r>
          </a:p>
          <a:p>
            <a:pPr algn="just"/>
            <a:r>
              <a:rPr lang="en-US" b="1" dirty="0"/>
              <a:t>A  standard  finance  theory  assumes  that  investor decision  towards  investment  must  be  made  rationally,  while  the  behavioral  finance  assumes that  the  investors  are  basically  deviated  from  rational  decision  making  (</a:t>
            </a:r>
            <a:r>
              <a:rPr lang="en-US" b="1" dirty="0" err="1"/>
              <a:t>Sewwandi</a:t>
            </a:r>
            <a:r>
              <a:rPr lang="en-US" b="1" dirty="0"/>
              <a:t>,  2015). </a:t>
            </a:r>
          </a:p>
          <a:p>
            <a:pPr algn="just"/>
            <a:r>
              <a:rPr lang="en-US" b="1" dirty="0"/>
              <a:t>People  easily  fall  into  confusion  between  savings  and  investment,  while  thinking  about  the investment as a means of savings. This becomes as one of the factors to reduce the tendencies of making investment among people (</a:t>
            </a:r>
            <a:r>
              <a:rPr lang="en-US" b="1" dirty="0" err="1"/>
              <a:t>Lokhande</a:t>
            </a:r>
            <a:r>
              <a:rPr lang="en-US" b="1" dirty="0"/>
              <a:t>, M. A., 2015). </a:t>
            </a:r>
          </a:p>
          <a:p>
            <a:pPr algn="just"/>
            <a:r>
              <a:rPr lang="en-US" b="1" dirty="0"/>
              <a:t>The variable like  awareness,  income  level,  and  skills  play  a  mainstream  role  which  might influence  young  generation/students  to  invest  in  some  specific  financial  instruments/assets.  One  thing  is  clear that  investment  could  generate  an  income  to  the  investor  if  it  is properly  managed, and the right  investment tool  is chosen and timely  monitored</a:t>
            </a:r>
            <a:r>
              <a:rPr lang="en-US" dirty="0"/>
              <a:t>. </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416874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563562"/>
          </a:xfrm>
        </p:spPr>
        <p:txBody>
          <a:bodyPr>
            <a:normAutofit fontScale="90000"/>
          </a:bodyPr>
          <a:lstStyle/>
          <a:p>
            <a:r>
              <a:rPr lang="en-US" sz="2800" b="1" dirty="0"/>
              <a:t>How to select security for investment</a:t>
            </a:r>
            <a:r>
              <a:rPr lang="en-US" dirty="0"/>
              <a:t>?</a:t>
            </a:r>
          </a:p>
        </p:txBody>
      </p:sp>
      <p:sp>
        <p:nvSpPr>
          <p:cNvPr id="3" name="Content Placeholder 2"/>
          <p:cNvSpPr>
            <a:spLocks noGrp="1"/>
          </p:cNvSpPr>
          <p:nvPr>
            <p:ph idx="1"/>
          </p:nvPr>
        </p:nvSpPr>
        <p:spPr>
          <a:xfrm>
            <a:off x="457200" y="1143000"/>
            <a:ext cx="8229600" cy="4983163"/>
          </a:xfrm>
        </p:spPr>
        <p:txBody>
          <a:bodyPr>
            <a:normAutofit/>
          </a:bodyPr>
          <a:lstStyle/>
          <a:p>
            <a:r>
              <a:rPr lang="en-US" sz="2800" b="1" dirty="0"/>
              <a:t>Investors should consider following factors while selecting security for investment:</a:t>
            </a:r>
          </a:p>
          <a:p>
            <a:endParaRPr lang="en-US" sz="2800" b="1" dirty="0"/>
          </a:p>
        </p:txBody>
      </p:sp>
      <p:graphicFrame>
        <p:nvGraphicFramePr>
          <p:cNvPr id="4" name="Table 3"/>
          <p:cNvGraphicFramePr>
            <a:graphicFrameLocks noGrp="1"/>
          </p:cNvGraphicFramePr>
          <p:nvPr>
            <p:extLst>
              <p:ext uri="{D42A27DB-BD31-4B8C-83A1-F6EECF244321}">
                <p14:modId xmlns:p14="http://schemas.microsoft.com/office/powerpoint/2010/main" val="738036347"/>
              </p:ext>
            </p:extLst>
          </p:nvPr>
        </p:nvGraphicFramePr>
        <p:xfrm>
          <a:off x="609600" y="2209800"/>
          <a:ext cx="8077200" cy="411480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757123">
                <a:tc>
                  <a:txBody>
                    <a:bodyPr/>
                    <a:lstStyle/>
                    <a:p>
                      <a:pPr algn="ctr"/>
                      <a:r>
                        <a:rPr lang="en-US" sz="2000" b="1" i="1" dirty="0"/>
                        <a:t>Investors</a:t>
                      </a:r>
                    </a:p>
                  </a:txBody>
                  <a:tcPr/>
                </a:tc>
                <a:tc>
                  <a:txBody>
                    <a:bodyPr/>
                    <a:lstStyle/>
                    <a:p>
                      <a:r>
                        <a:rPr lang="en-US" sz="2000" b="1" dirty="0"/>
                        <a:t>Fundamental Features of Security</a:t>
                      </a:r>
                    </a:p>
                  </a:txBody>
                  <a:tcPr/>
                </a:tc>
                <a:extLst>
                  <a:ext uri="{0D108BD9-81ED-4DB2-BD59-A6C34878D82A}">
                    <a16:rowId xmlns:a16="http://schemas.microsoft.com/office/drawing/2014/main" val="10000"/>
                  </a:ext>
                </a:extLst>
              </a:tr>
              <a:tr h="3357677">
                <a:tc>
                  <a:txBody>
                    <a:bodyPr/>
                    <a:lstStyle/>
                    <a:p>
                      <a:pPr marL="285750" indent="-285750">
                        <a:buFont typeface="Arial" pitchFamily="34" charset="0"/>
                        <a:buChar char="•"/>
                      </a:pPr>
                      <a:r>
                        <a:rPr lang="en-US" sz="2000" b="1" dirty="0"/>
                        <a:t>Risk and Safety</a:t>
                      </a:r>
                      <a:r>
                        <a:rPr lang="en-US" sz="2000" b="1" baseline="0" dirty="0"/>
                        <a:t> of Principal;</a:t>
                      </a:r>
                    </a:p>
                    <a:p>
                      <a:pPr marL="285750" indent="-285750">
                        <a:buFont typeface="Arial" pitchFamily="34" charset="0"/>
                        <a:buChar char="•"/>
                      </a:pPr>
                      <a:r>
                        <a:rPr lang="en-US" sz="2000" b="1" baseline="0" dirty="0"/>
                        <a:t>Liquidity</a:t>
                      </a:r>
                    </a:p>
                    <a:p>
                      <a:pPr marL="285750" indent="-285750">
                        <a:buFont typeface="Arial" pitchFamily="34" charset="0"/>
                        <a:buChar char="•"/>
                      </a:pPr>
                      <a:r>
                        <a:rPr lang="en-US" sz="2000" b="1" baseline="0" dirty="0"/>
                        <a:t>Short Term </a:t>
                      </a:r>
                      <a:r>
                        <a:rPr lang="en-US" sz="2000" b="1" baseline="0" dirty="0" err="1"/>
                        <a:t>Vs</a:t>
                      </a:r>
                      <a:r>
                        <a:rPr lang="en-US" sz="2000" b="1" baseline="0" dirty="0"/>
                        <a:t> Long term Oriented;</a:t>
                      </a:r>
                    </a:p>
                    <a:p>
                      <a:pPr marL="285750" indent="-285750">
                        <a:buFont typeface="Arial" pitchFamily="34" charset="0"/>
                        <a:buChar char="•"/>
                      </a:pPr>
                      <a:r>
                        <a:rPr lang="en-US" sz="2000" b="1" baseline="0" dirty="0"/>
                        <a:t>Total Return </a:t>
                      </a:r>
                      <a:r>
                        <a:rPr lang="en-US" sz="2000" b="1" baseline="0" dirty="0" err="1"/>
                        <a:t>vs</a:t>
                      </a:r>
                      <a:r>
                        <a:rPr lang="en-US" sz="2000" b="1" baseline="0" dirty="0"/>
                        <a:t> Yield;</a:t>
                      </a:r>
                    </a:p>
                    <a:p>
                      <a:pPr marL="285750" indent="-285750">
                        <a:buFont typeface="Arial" pitchFamily="34" charset="0"/>
                        <a:buChar char="•"/>
                      </a:pPr>
                      <a:r>
                        <a:rPr lang="en-US" sz="2000" b="1" baseline="0" dirty="0"/>
                        <a:t>Tax  Plan;</a:t>
                      </a:r>
                    </a:p>
                    <a:p>
                      <a:pPr marL="285750" indent="-285750">
                        <a:buFont typeface="Arial" pitchFamily="34" charset="0"/>
                        <a:buChar char="•"/>
                      </a:pPr>
                      <a:r>
                        <a:rPr lang="en-US" sz="2000" b="1" baseline="0" dirty="0"/>
                        <a:t>Financial Plan;</a:t>
                      </a:r>
                    </a:p>
                    <a:p>
                      <a:pPr marL="285750" indent="-285750">
                        <a:buFont typeface="Arial" pitchFamily="34" charset="0"/>
                        <a:buChar char="•"/>
                      </a:pPr>
                      <a:r>
                        <a:rPr lang="en-US" sz="2000" b="1" baseline="0" dirty="0"/>
                        <a:t>Ease of Management</a:t>
                      </a:r>
                    </a:p>
                    <a:p>
                      <a:endParaRPr lang="en-US" sz="2000" b="1" dirty="0"/>
                    </a:p>
                  </a:txBody>
                  <a:tcPr/>
                </a:tc>
                <a:tc>
                  <a:txBody>
                    <a:bodyPr/>
                    <a:lstStyle/>
                    <a:p>
                      <a:pPr marL="285750" indent="-285750">
                        <a:buFont typeface="Arial" pitchFamily="34" charset="0"/>
                        <a:buChar char="•"/>
                      </a:pPr>
                      <a:r>
                        <a:rPr lang="en-US" sz="2000" b="1" dirty="0"/>
                        <a:t>Earning Momentum;</a:t>
                      </a:r>
                    </a:p>
                    <a:p>
                      <a:pPr marL="285750" indent="-285750">
                        <a:buFont typeface="Arial" pitchFamily="34" charset="0"/>
                        <a:buChar char="•"/>
                      </a:pPr>
                      <a:r>
                        <a:rPr lang="en-US" sz="2000" b="1" dirty="0"/>
                        <a:t>Value;</a:t>
                      </a:r>
                    </a:p>
                    <a:p>
                      <a:pPr marL="285750" indent="-285750">
                        <a:buFont typeface="Arial" pitchFamily="34" charset="0"/>
                        <a:buChar char="•"/>
                      </a:pPr>
                      <a:r>
                        <a:rPr lang="en-US" sz="2000" b="1" dirty="0"/>
                        <a:t>Growth</a:t>
                      </a:r>
                      <a:r>
                        <a:rPr lang="en-US" sz="2000" b="1" baseline="0" dirty="0"/>
                        <a:t> in Assets, Sales, Capital, and Profits</a:t>
                      </a:r>
                    </a:p>
                    <a:p>
                      <a:pPr marL="285750" indent="-285750">
                        <a:buFont typeface="Arial" pitchFamily="34" charset="0"/>
                        <a:buChar char="•"/>
                      </a:pPr>
                      <a:r>
                        <a:rPr lang="en-US" sz="2000" b="1" baseline="0" dirty="0"/>
                        <a:t>Growth at Reasonable </a:t>
                      </a:r>
                    </a:p>
                    <a:p>
                      <a:pPr marL="0" indent="0">
                        <a:buFont typeface="Arial" pitchFamily="34" charset="0"/>
                        <a:buNone/>
                      </a:pPr>
                      <a:r>
                        <a:rPr lang="en-US" sz="2000" b="1" baseline="0" dirty="0"/>
                        <a:t>     Growth in P/E Ratio&gt;=&lt; </a:t>
                      </a:r>
                    </a:p>
                    <a:p>
                      <a:pPr marL="0" indent="0">
                        <a:buFont typeface="Arial" pitchFamily="34" charset="0"/>
                        <a:buNone/>
                      </a:pPr>
                      <a:r>
                        <a:rPr lang="en-US" sz="2000" b="1" baseline="0" dirty="0"/>
                        <a:t>      Growth Rate </a:t>
                      </a:r>
                      <a:endParaRPr lang="en-US" sz="2000" b="1" dirty="0"/>
                    </a:p>
                    <a:p>
                      <a:pPr marL="285750" indent="-285750">
                        <a:buFont typeface="Arial" pitchFamily="34" charset="0"/>
                        <a:buChar char="•"/>
                      </a:pPr>
                      <a:endParaRPr lang="en-US" sz="2000" b="1"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789593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2800" b="1" dirty="0"/>
              <a:t>Security Market Environment for Investment</a:t>
            </a:r>
          </a:p>
        </p:txBody>
      </p:sp>
      <p:sp>
        <p:nvSpPr>
          <p:cNvPr id="3" name="Content Placeholder 2"/>
          <p:cNvSpPr>
            <a:spLocks noGrp="1"/>
          </p:cNvSpPr>
          <p:nvPr>
            <p:ph idx="1"/>
          </p:nvPr>
        </p:nvSpPr>
        <p:spPr>
          <a:xfrm>
            <a:off x="457200" y="914400"/>
            <a:ext cx="8229600" cy="5410200"/>
          </a:xfrm>
        </p:spPr>
        <p:txBody>
          <a:bodyPr>
            <a:normAutofit fontScale="92500" lnSpcReduction="20000"/>
          </a:bodyPr>
          <a:lstStyle/>
          <a:p>
            <a:r>
              <a:rPr lang="en-US" sz="2400" b="1" dirty="0"/>
              <a:t>Regulator: Bangladesh Securities Exchange Commission-Enforces Law in the capital market;</a:t>
            </a:r>
          </a:p>
          <a:p>
            <a:r>
              <a:rPr lang="en-US" sz="2400" b="1" dirty="0"/>
              <a:t>Market-CSE/DSE-provides automated floor for transaction of shares;</a:t>
            </a:r>
          </a:p>
          <a:p>
            <a:r>
              <a:rPr lang="en-US" sz="2400" b="1" dirty="0"/>
              <a:t>CDBL-works as custodian of </a:t>
            </a:r>
            <a:r>
              <a:rPr lang="en-US" sz="2400" b="1" dirty="0" err="1"/>
              <a:t>sharesand</a:t>
            </a:r>
            <a:r>
              <a:rPr lang="en-US" sz="2400" b="1" dirty="0"/>
              <a:t> securities;</a:t>
            </a:r>
          </a:p>
          <a:p>
            <a:r>
              <a:rPr lang="en-US" sz="2400" b="1" dirty="0"/>
              <a:t>Transaction of share and Securities- Automation/Internet based transaction;</a:t>
            </a:r>
          </a:p>
          <a:p>
            <a:r>
              <a:rPr lang="en-US" sz="2400" b="1" dirty="0"/>
              <a:t>Categories of Share-Five Categories: A-B-G-N-Z</a:t>
            </a:r>
          </a:p>
          <a:p>
            <a:r>
              <a:rPr lang="en-US" sz="2400" b="1" dirty="0"/>
              <a:t>Settlement of A Category Transaction: T + 2</a:t>
            </a:r>
          </a:p>
          <a:p>
            <a:r>
              <a:rPr lang="en-US" sz="2400" b="1" dirty="0"/>
              <a:t>Types of Order: Market Order + +  </a:t>
            </a:r>
          </a:p>
          <a:p>
            <a:r>
              <a:rPr lang="en-US" sz="2400" b="1" dirty="0"/>
              <a:t>Form of Share: Electronic Form of  Shares;</a:t>
            </a:r>
          </a:p>
          <a:p>
            <a:r>
              <a:rPr lang="en-US" sz="2400" b="1" dirty="0"/>
              <a:t>Price- Opening Price-Closing Price-High Price- Low Price</a:t>
            </a:r>
          </a:p>
          <a:p>
            <a:r>
              <a:rPr lang="en-US" sz="2400" b="1" dirty="0"/>
              <a:t>Number of Securities Listed with CSE- 331</a:t>
            </a:r>
          </a:p>
          <a:p>
            <a:r>
              <a:rPr lang="en-US" sz="2400" b="1" dirty="0"/>
              <a:t>Stock Indices for Market Performance-Five-CSE-30 Index/CSCX Index/</a:t>
            </a:r>
            <a:r>
              <a:rPr lang="en-US" sz="2400" b="1" dirty="0" err="1"/>
              <a:t>CSEAShare</a:t>
            </a:r>
            <a:r>
              <a:rPr lang="en-US" sz="2400" b="1" dirty="0"/>
              <a:t> Price index/CSE </a:t>
            </a:r>
            <a:r>
              <a:rPr lang="en-US" sz="2400" b="1" dirty="0" err="1"/>
              <a:t>Shariah</a:t>
            </a:r>
            <a:r>
              <a:rPr lang="en-US" sz="2400" b="1" dirty="0"/>
              <a:t> Index.</a:t>
            </a:r>
          </a:p>
          <a:p>
            <a:r>
              <a:rPr lang="en-US" sz="2400" b="1" dirty="0"/>
              <a:t>Shares and Securities: Equity Share/Unit Certificate/Corporate Bond/ Treasury Bonds(OTC Market)</a:t>
            </a:r>
          </a:p>
          <a:p>
            <a:endParaRPr lang="en-US" sz="2400" b="1" dirty="0"/>
          </a:p>
          <a:p>
            <a:endParaRPr lang="en-US" sz="2400" b="1" dirty="0"/>
          </a:p>
          <a:p>
            <a:endParaRPr lang="en-US" sz="2400" b="1" dirty="0"/>
          </a:p>
        </p:txBody>
      </p:sp>
    </p:spTree>
    <p:extLst>
      <p:ext uri="{BB962C8B-B14F-4D97-AF65-F5344CB8AC3E}">
        <p14:creationId xmlns:p14="http://schemas.microsoft.com/office/powerpoint/2010/main" val="694324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1"/>
            <a:ext cx="8229600" cy="3810000"/>
          </a:xfrm>
        </p:spPr>
        <p:txBody>
          <a:bodyPr/>
          <a:lstStyle/>
          <a:p>
            <a:pPr marL="0" indent="0">
              <a:buNone/>
            </a:pPr>
            <a:endParaRPr lang="en-US" dirty="0"/>
          </a:p>
          <a:p>
            <a:pPr marL="0" indent="0">
              <a:buNone/>
            </a:pPr>
            <a:endParaRPr lang="en-US" dirty="0"/>
          </a:p>
          <a:p>
            <a:pPr marL="0" indent="0">
              <a:buNone/>
            </a:pPr>
            <a:r>
              <a:rPr lang="en-US" sz="4000" b="1" dirty="0"/>
              <a:t>                    </a:t>
            </a:r>
            <a:r>
              <a:rPr lang="en-US" sz="6000" b="1" dirty="0"/>
              <a:t>Questions???</a:t>
            </a:r>
            <a:endParaRPr lang="en-US" sz="4000" b="1" dirty="0"/>
          </a:p>
        </p:txBody>
      </p:sp>
    </p:spTree>
    <p:extLst>
      <p:ext uri="{BB962C8B-B14F-4D97-AF65-F5344CB8AC3E}">
        <p14:creationId xmlns:p14="http://schemas.microsoft.com/office/powerpoint/2010/main" val="36059159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marL="0" indent="0" algn="ctr">
              <a:buNone/>
            </a:pPr>
            <a:r>
              <a:rPr lang="en-US" sz="4400" b="1" dirty="0"/>
              <a:t>THANKS </a:t>
            </a:r>
          </a:p>
          <a:p>
            <a:pPr marL="0" indent="0" algn="ctr">
              <a:buNone/>
            </a:pPr>
            <a:r>
              <a:rPr lang="en-US" sz="4400" b="1" dirty="0"/>
              <a:t>FOR </a:t>
            </a:r>
          </a:p>
          <a:p>
            <a:pPr marL="0" indent="0" algn="ctr">
              <a:buNone/>
            </a:pPr>
            <a:r>
              <a:rPr lang="en-US" sz="4400" b="1" dirty="0"/>
              <a:t>DEVOTING TO THE DELIBERATION MADE </a:t>
            </a:r>
          </a:p>
          <a:p>
            <a:pPr marL="0" indent="0" algn="ctr">
              <a:buNone/>
            </a:pPr>
            <a:r>
              <a:rPr lang="en-US" sz="4400" b="1" dirty="0"/>
              <a:t>ON THE OCCASION OF </a:t>
            </a:r>
          </a:p>
          <a:p>
            <a:pPr marL="0" indent="0" algn="ctr">
              <a:buNone/>
            </a:pPr>
            <a:r>
              <a:rPr lang="en-US" sz="4400" b="1" dirty="0"/>
              <a:t>WORLD INVESTORS WEEK-2020.</a:t>
            </a:r>
          </a:p>
        </p:txBody>
      </p:sp>
    </p:spTree>
    <p:extLst>
      <p:ext uri="{BB962C8B-B14F-4D97-AF65-F5344CB8AC3E}">
        <p14:creationId xmlns:p14="http://schemas.microsoft.com/office/powerpoint/2010/main" val="358295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sz="2800" b="1" dirty="0"/>
              <a:t>Awareness of students on Savings and Investment for Students-A Rationale</a:t>
            </a:r>
            <a:endParaRPr lang="en-US" sz="2800" dirty="0"/>
          </a:p>
        </p:txBody>
      </p:sp>
      <p:sp>
        <p:nvSpPr>
          <p:cNvPr id="3" name="Content Placeholder 2"/>
          <p:cNvSpPr>
            <a:spLocks noGrp="1"/>
          </p:cNvSpPr>
          <p:nvPr>
            <p:ph idx="1"/>
          </p:nvPr>
        </p:nvSpPr>
        <p:spPr>
          <a:xfrm>
            <a:off x="228600" y="838200"/>
            <a:ext cx="8763000" cy="5867400"/>
          </a:xfrm>
        </p:spPr>
        <p:txBody>
          <a:bodyPr>
            <a:noAutofit/>
          </a:bodyPr>
          <a:lstStyle/>
          <a:p>
            <a:r>
              <a:rPr lang="en-US" sz="2200" b="1" dirty="0"/>
              <a:t>Awareness on savings and investment is significantly and positively influenced by three factors:</a:t>
            </a:r>
          </a:p>
          <a:p>
            <a:pPr marL="971550" lvl="1" indent="-571500">
              <a:buFont typeface="+mj-lt"/>
              <a:buAutoNum type="romanUcPeriod"/>
            </a:pPr>
            <a:r>
              <a:rPr lang="en-US" sz="2200" b="1" dirty="0"/>
              <a:t>Financial Literacy;</a:t>
            </a:r>
          </a:p>
          <a:p>
            <a:pPr marL="971550" lvl="1" indent="-571500">
              <a:buFont typeface="+mj-lt"/>
              <a:buAutoNum type="romanUcPeriod"/>
            </a:pPr>
            <a:r>
              <a:rPr lang="en-US" sz="2200" b="1" dirty="0"/>
              <a:t>Personal Interest- Supportive Income; and</a:t>
            </a:r>
          </a:p>
          <a:p>
            <a:pPr marL="971550" lvl="1" indent="-571500">
              <a:buFont typeface="+mj-lt"/>
              <a:buAutoNum type="romanUcPeriod"/>
            </a:pPr>
            <a:r>
              <a:rPr lang="en-US" sz="2200" b="1" dirty="0"/>
              <a:t>Environment- Rules &amp; Regulations.</a:t>
            </a:r>
          </a:p>
          <a:p>
            <a:pPr algn="just"/>
            <a:r>
              <a:rPr lang="en-US" sz="2200" b="1" dirty="0"/>
              <a:t>A student with knowledge skills, technological skill, analytical skills, and communication skill in these areas can be able to save and use of a part of savings through managing expenses in the form of investment to make return/profit/utility/surplus/yield/money as expected.</a:t>
            </a:r>
          </a:p>
          <a:p>
            <a:pPr algn="just"/>
            <a:r>
              <a:rPr lang="en-US" sz="2200" b="1" dirty="0"/>
              <a:t>No one can guarantee that you’ll make money from investments you make. But if you get the facts about saving and investing and follow through with an intelligent plan, you should be able to gain financial security over the years and enjoy the benefits of managing your money. </a:t>
            </a:r>
          </a:p>
          <a:p>
            <a:pPr algn="just"/>
            <a:r>
              <a:rPr lang="en-US" sz="2200" b="1" dirty="0"/>
              <a:t>So, students should be aware of savings and investment to be world class financial citizen.</a:t>
            </a:r>
          </a:p>
          <a:p>
            <a:endParaRPr lang="en-US" sz="2200" b="1" dirty="0"/>
          </a:p>
        </p:txBody>
      </p:sp>
    </p:spTree>
    <p:extLst>
      <p:ext uri="{BB962C8B-B14F-4D97-AF65-F5344CB8AC3E}">
        <p14:creationId xmlns:p14="http://schemas.microsoft.com/office/powerpoint/2010/main" val="2888384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800" b="1" dirty="0"/>
              <a:t>Financial Literacy for Students-Concepts</a:t>
            </a:r>
          </a:p>
        </p:txBody>
      </p:sp>
      <p:sp>
        <p:nvSpPr>
          <p:cNvPr id="3" name="Content Placeholder 2"/>
          <p:cNvSpPr>
            <a:spLocks noGrp="1"/>
          </p:cNvSpPr>
          <p:nvPr>
            <p:ph idx="1"/>
          </p:nvPr>
        </p:nvSpPr>
        <p:spPr>
          <a:xfrm>
            <a:off x="457200" y="990600"/>
            <a:ext cx="8229600" cy="5135563"/>
          </a:xfrm>
        </p:spPr>
        <p:txBody>
          <a:bodyPr>
            <a:normAutofit/>
          </a:bodyPr>
          <a:lstStyle/>
          <a:p>
            <a:pPr algn="just"/>
            <a:r>
              <a:rPr lang="en-US" sz="2000" b="1" dirty="0"/>
              <a:t>Financial literacy can be defined as the ability to read, interpret and analyze, manage the money, communicate about personal financial conditions that affect material well-being, compute, develop independent judgment, and take actions resulting from those processes in order to thrive in our complex financial world. Financial literacy gives university students capacity to prevent them from the tendency being trapped with extensive debts, especially the credit card debts (</a:t>
            </a:r>
            <a:r>
              <a:rPr lang="en-US" sz="2000" b="1" dirty="0" err="1"/>
              <a:t>Azizah</a:t>
            </a:r>
            <a:r>
              <a:rPr lang="en-US" sz="2000" b="1" dirty="0"/>
              <a:t>, 2013). </a:t>
            </a:r>
          </a:p>
          <a:p>
            <a:pPr algn="just"/>
            <a:r>
              <a:rPr lang="en-US" sz="2000" b="1" dirty="0"/>
              <a:t>The financial literacy gives university students capacity to prevent them from the tendency being trapped with extensive debts, especially the credit card debts (</a:t>
            </a:r>
            <a:r>
              <a:rPr lang="en-US" sz="2000" b="1" dirty="0" err="1"/>
              <a:t>Azizah</a:t>
            </a:r>
            <a:r>
              <a:rPr lang="en-US" sz="2000" b="1" dirty="0"/>
              <a:t>, 2013).</a:t>
            </a:r>
            <a:r>
              <a:rPr lang="en-US" sz="2000" dirty="0"/>
              <a:t> </a:t>
            </a:r>
            <a:endParaRPr lang="en-US" sz="2000" b="1" dirty="0"/>
          </a:p>
          <a:p>
            <a:pPr algn="just"/>
            <a:endParaRPr lang="en-US" sz="2000" b="1" dirty="0"/>
          </a:p>
          <a:p>
            <a:pPr algn="just"/>
            <a:r>
              <a:rPr lang="en-US" sz="2000" b="1" dirty="0"/>
              <a:t>Financial literacy provides knowledge skills, analytical skills, and decision making skills</a:t>
            </a:r>
          </a:p>
          <a:p>
            <a:endParaRPr lang="en-US" dirty="0"/>
          </a:p>
        </p:txBody>
      </p:sp>
    </p:spTree>
    <p:extLst>
      <p:ext uri="{BB962C8B-B14F-4D97-AF65-F5344CB8AC3E}">
        <p14:creationId xmlns:p14="http://schemas.microsoft.com/office/powerpoint/2010/main" val="859952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b="1" dirty="0"/>
              <a:t>Financial Literacy</a:t>
            </a:r>
          </a:p>
        </p:txBody>
      </p:sp>
      <p:sp>
        <p:nvSpPr>
          <p:cNvPr id="3" name="Content Placeholder 2"/>
          <p:cNvSpPr>
            <a:spLocks noGrp="1"/>
          </p:cNvSpPr>
          <p:nvPr>
            <p:ph idx="1"/>
          </p:nvPr>
        </p:nvSpPr>
        <p:spPr>
          <a:xfrm>
            <a:off x="457200" y="1143000"/>
            <a:ext cx="8229600" cy="4983163"/>
          </a:xfrm>
        </p:spPr>
        <p:txBody>
          <a:bodyPr>
            <a:normAutofit fontScale="55000" lnSpcReduction="20000"/>
          </a:bodyPr>
          <a:lstStyle/>
          <a:p>
            <a:pPr algn="just">
              <a:lnSpc>
                <a:spcPct val="150000"/>
              </a:lnSpc>
            </a:pPr>
            <a:r>
              <a:rPr lang="en-US" sz="3800" b="1" dirty="0">
                <a:cs typeface="Arial" pitchFamily="34" charset="0"/>
              </a:rPr>
              <a:t>Knowledge and skills about personal planning and management of income and savings. </a:t>
            </a:r>
          </a:p>
          <a:p>
            <a:pPr algn="just">
              <a:lnSpc>
                <a:spcPct val="150000"/>
              </a:lnSpc>
            </a:pPr>
            <a:r>
              <a:rPr lang="en-US" sz="3800" b="1" dirty="0">
                <a:cs typeface="Arial" pitchFamily="34" charset="0"/>
              </a:rPr>
              <a:t>Basic understanding to  assess  the  suitability  of  various financial products and investment opportunities available in the financial markets.</a:t>
            </a:r>
          </a:p>
          <a:p>
            <a:pPr algn="just">
              <a:lnSpc>
                <a:spcPct val="150000"/>
              </a:lnSpc>
            </a:pPr>
            <a:r>
              <a:rPr lang="en-US" sz="3800" b="1" dirty="0">
                <a:cs typeface="Arial" pitchFamily="34" charset="0"/>
              </a:rPr>
              <a:t>Awareness and ideas about access to financial services and availability of various types of products and their features.</a:t>
            </a:r>
          </a:p>
          <a:p>
            <a:pPr algn="just">
              <a:lnSpc>
                <a:spcPct val="150000"/>
              </a:lnSpc>
            </a:pPr>
            <a:r>
              <a:rPr lang="en-US" sz="3800" b="1" dirty="0">
                <a:cs typeface="Arial" pitchFamily="34" charset="0"/>
              </a:rPr>
              <a:t>Understanding consumers rights and obligations, risk and return potentials related to investments opportunities. </a:t>
            </a:r>
          </a:p>
          <a:p>
            <a:pPr algn="just">
              <a:lnSpc>
                <a:spcPct val="150000"/>
              </a:lnSpc>
            </a:pPr>
            <a:r>
              <a:rPr lang="en-US" sz="3800" b="1" dirty="0">
                <a:cs typeface="Arial" pitchFamily="34" charset="0"/>
              </a:rPr>
              <a:t>Changed attitude to translate knowledge into responsible financial behavior.</a:t>
            </a:r>
          </a:p>
          <a:p>
            <a:endParaRPr lang="en-US" dirty="0"/>
          </a:p>
        </p:txBody>
      </p:sp>
    </p:spTree>
    <p:extLst>
      <p:ext uri="{BB962C8B-B14F-4D97-AF65-F5344CB8AC3E}">
        <p14:creationId xmlns:p14="http://schemas.microsoft.com/office/powerpoint/2010/main" val="4049112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2800" b="1" dirty="0"/>
              <a:t>Why Financial Literacy</a:t>
            </a:r>
            <a:r>
              <a:rPr lang="en-US" dirty="0"/>
              <a:t>?</a:t>
            </a:r>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pPr algn="just">
              <a:lnSpc>
                <a:spcPct val="150000"/>
              </a:lnSpc>
              <a:buFont typeface="Wingdings" pitchFamily="2" charset="2"/>
              <a:buChar char="Ø"/>
            </a:pPr>
            <a:r>
              <a:rPr lang="en-US" dirty="0">
                <a:latin typeface="Arial" pitchFamily="34" charset="0"/>
                <a:cs typeface="Arial" pitchFamily="34" charset="0"/>
              </a:rPr>
              <a:t>Ensuring self-protection from  financial  frauds.</a:t>
            </a:r>
          </a:p>
          <a:p>
            <a:pPr algn="just">
              <a:lnSpc>
                <a:spcPct val="150000"/>
              </a:lnSpc>
              <a:buFont typeface="Wingdings" pitchFamily="2" charset="2"/>
              <a:buChar char="Ø"/>
            </a:pPr>
            <a:r>
              <a:rPr lang="en-US" dirty="0">
                <a:latin typeface="Arial" pitchFamily="34" charset="0"/>
                <a:cs typeface="Arial" pitchFamily="34" charset="0"/>
              </a:rPr>
              <a:t>Building a financially  secured  future.</a:t>
            </a:r>
          </a:p>
          <a:p>
            <a:pPr algn="just">
              <a:lnSpc>
                <a:spcPct val="150000"/>
              </a:lnSpc>
              <a:buFont typeface="Wingdings" pitchFamily="2" charset="2"/>
              <a:buChar char="Ø"/>
            </a:pPr>
            <a:r>
              <a:rPr lang="en-US" dirty="0">
                <a:latin typeface="Arial" pitchFamily="34" charset="0"/>
                <a:cs typeface="Arial" pitchFamily="34" charset="0"/>
              </a:rPr>
              <a:t>Preparing for emergencies by incorporating contingencies in financial plan.  </a:t>
            </a:r>
          </a:p>
          <a:p>
            <a:pPr algn="just">
              <a:lnSpc>
                <a:spcPct val="150000"/>
              </a:lnSpc>
              <a:buFont typeface="Wingdings" pitchFamily="2" charset="2"/>
              <a:buChar char="Ø"/>
            </a:pPr>
            <a:r>
              <a:rPr lang="en-US" dirty="0">
                <a:latin typeface="Arial" pitchFamily="34" charset="0"/>
                <a:cs typeface="Arial" pitchFamily="34" charset="0"/>
              </a:rPr>
              <a:t>Making an individual more responsible with a disciplined approach to money.</a:t>
            </a:r>
          </a:p>
          <a:p>
            <a:pPr algn="just">
              <a:lnSpc>
                <a:spcPct val="150000"/>
              </a:lnSpc>
              <a:buFont typeface="Wingdings" pitchFamily="2" charset="2"/>
              <a:buChar char="Ø"/>
            </a:pPr>
            <a:r>
              <a:rPr lang="en-US" dirty="0">
                <a:latin typeface="Arial" pitchFamily="34" charset="0"/>
                <a:cs typeface="Arial" pitchFamily="34" charset="0"/>
              </a:rPr>
              <a:t>Understanding alternative financial products, their risks and returns.  </a:t>
            </a:r>
          </a:p>
          <a:p>
            <a:pPr algn="just">
              <a:lnSpc>
                <a:spcPct val="150000"/>
              </a:lnSpc>
              <a:buFont typeface="Wingdings" pitchFamily="2" charset="2"/>
              <a:buChar char="Ø"/>
            </a:pPr>
            <a:r>
              <a:rPr lang="en-US" dirty="0">
                <a:latin typeface="Arial" pitchFamily="34" charset="0"/>
                <a:cs typeface="Arial" pitchFamily="34" charset="0"/>
              </a:rPr>
              <a:t>Understanding basic financial concepts.  </a:t>
            </a:r>
          </a:p>
          <a:p>
            <a:pPr algn="just">
              <a:lnSpc>
                <a:spcPct val="150000"/>
              </a:lnSpc>
              <a:buFont typeface="Wingdings" pitchFamily="2" charset="2"/>
              <a:buChar char="Ø"/>
            </a:pPr>
            <a:r>
              <a:rPr lang="en-US" dirty="0">
                <a:latin typeface="Arial" pitchFamily="34" charset="0"/>
                <a:cs typeface="Arial" pitchFamily="34" charset="0"/>
              </a:rPr>
              <a:t>Developing skills and confidence.</a:t>
            </a:r>
          </a:p>
          <a:p>
            <a:endParaRPr lang="en-US" dirty="0"/>
          </a:p>
        </p:txBody>
      </p:sp>
    </p:spTree>
    <p:extLst>
      <p:ext uri="{BB962C8B-B14F-4D97-AF65-F5344CB8AC3E}">
        <p14:creationId xmlns:p14="http://schemas.microsoft.com/office/powerpoint/2010/main" val="2369870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381000"/>
          </a:xfrm>
        </p:spPr>
        <p:txBody>
          <a:bodyPr>
            <a:normAutofit fontScale="90000"/>
          </a:bodyPr>
          <a:lstStyle/>
          <a:p>
            <a:r>
              <a:rPr lang="en-US" sz="2800" b="1" dirty="0"/>
              <a:t>Common Behavior of Ignorant Investors</a:t>
            </a:r>
          </a:p>
        </p:txBody>
      </p:sp>
      <p:sp>
        <p:nvSpPr>
          <p:cNvPr id="3" name="Content Placeholder 2"/>
          <p:cNvSpPr>
            <a:spLocks noGrp="1"/>
          </p:cNvSpPr>
          <p:nvPr>
            <p:ph idx="1"/>
          </p:nvPr>
        </p:nvSpPr>
        <p:spPr>
          <a:xfrm>
            <a:off x="381000" y="762000"/>
            <a:ext cx="8610600" cy="5867400"/>
          </a:xfrm>
        </p:spPr>
        <p:txBody>
          <a:bodyPr>
            <a:noAutofit/>
          </a:bodyPr>
          <a:lstStyle/>
          <a:p>
            <a:pPr algn="just">
              <a:lnSpc>
                <a:spcPct val="150000"/>
              </a:lnSpc>
            </a:pPr>
            <a:r>
              <a:rPr lang="en-US" sz="1800" b="1" dirty="0">
                <a:cs typeface="Arial" pitchFamily="34" charset="0"/>
              </a:rPr>
              <a:t>Invest without proper knowledge and assessment about the risks of financial markets and products.</a:t>
            </a:r>
          </a:p>
          <a:p>
            <a:pPr algn="just">
              <a:lnSpc>
                <a:spcPct val="150000"/>
              </a:lnSpc>
            </a:pPr>
            <a:r>
              <a:rPr lang="en-US" sz="1800" b="1" dirty="0">
                <a:cs typeface="Arial" pitchFamily="34" charset="0"/>
              </a:rPr>
              <a:t>Invest in risky products for utopian abnormal benefits.</a:t>
            </a:r>
          </a:p>
          <a:p>
            <a:pPr algn="just">
              <a:lnSpc>
                <a:spcPct val="150000"/>
              </a:lnSpc>
            </a:pPr>
            <a:r>
              <a:rPr lang="en-US" sz="1800" b="1" dirty="0">
                <a:cs typeface="Arial" pitchFamily="34" charset="0"/>
              </a:rPr>
              <a:t>Invest without assessing own capacity and risk bearing ability. </a:t>
            </a:r>
          </a:p>
          <a:p>
            <a:pPr algn="just">
              <a:lnSpc>
                <a:spcPct val="150000"/>
              </a:lnSpc>
            </a:pPr>
            <a:r>
              <a:rPr lang="en-US" sz="1800" b="1" dirty="0">
                <a:cs typeface="Arial" pitchFamily="34" charset="0"/>
              </a:rPr>
              <a:t>Speculative and rumor-based decision making and investment without proper analysis. </a:t>
            </a:r>
          </a:p>
          <a:p>
            <a:pPr algn="just">
              <a:lnSpc>
                <a:spcPct val="150000"/>
              </a:lnSpc>
            </a:pPr>
            <a:r>
              <a:rPr lang="en-US" sz="1800" b="1" dirty="0">
                <a:cs typeface="Arial" pitchFamily="34" charset="0"/>
              </a:rPr>
              <a:t>Invest in high market price and panicky divest when price declines. </a:t>
            </a:r>
          </a:p>
          <a:p>
            <a:pPr algn="just">
              <a:lnSpc>
                <a:spcPct val="150000"/>
              </a:lnSpc>
            </a:pPr>
            <a:r>
              <a:rPr lang="en-US" sz="1800" b="1" dirty="0">
                <a:cs typeface="Arial" pitchFamily="34" charset="0"/>
              </a:rPr>
              <a:t>Take high cost debt without assessing repayment ability.    </a:t>
            </a:r>
          </a:p>
          <a:p>
            <a:pPr algn="just">
              <a:lnSpc>
                <a:spcPct val="150000"/>
              </a:lnSpc>
            </a:pPr>
            <a:r>
              <a:rPr lang="en-US" sz="1800" b="1" dirty="0">
                <a:cs typeface="Arial" pitchFamily="34" charset="0"/>
              </a:rPr>
              <a:t>No specific plan of savings and investment. </a:t>
            </a:r>
          </a:p>
          <a:p>
            <a:pPr algn="just">
              <a:lnSpc>
                <a:spcPct val="150000"/>
              </a:lnSpc>
            </a:pPr>
            <a:r>
              <a:rPr lang="en-US" sz="1800" b="1" dirty="0">
                <a:cs typeface="Arial" pitchFamily="34" charset="0"/>
              </a:rPr>
              <a:t>Invest all in a single or similar product.  </a:t>
            </a:r>
          </a:p>
          <a:p>
            <a:pPr algn="just">
              <a:lnSpc>
                <a:spcPct val="150000"/>
              </a:lnSpc>
            </a:pPr>
            <a:r>
              <a:rPr lang="en-US" sz="1800" b="1" dirty="0">
                <a:cs typeface="Arial" pitchFamily="34" charset="0"/>
              </a:rPr>
              <a:t>Attitude to follow big investors. </a:t>
            </a:r>
          </a:p>
          <a:p>
            <a:pPr algn="just">
              <a:lnSpc>
                <a:spcPct val="150000"/>
              </a:lnSpc>
            </a:pPr>
            <a:r>
              <a:rPr lang="en-US" sz="1800" b="1" dirty="0">
                <a:cs typeface="Arial" pitchFamily="34" charset="0"/>
              </a:rPr>
              <a:t>Herd behavior. </a:t>
            </a:r>
          </a:p>
          <a:p>
            <a:pPr algn="just">
              <a:lnSpc>
                <a:spcPct val="150000"/>
              </a:lnSpc>
            </a:pPr>
            <a:r>
              <a:rPr lang="en-US" sz="1800" b="1" dirty="0">
                <a:cs typeface="Arial" pitchFamily="34" charset="0"/>
              </a:rPr>
              <a:t>Invest without searching for alternatives.</a:t>
            </a:r>
            <a:endParaRPr lang="en-US" sz="1800" b="1" dirty="0"/>
          </a:p>
        </p:txBody>
      </p:sp>
    </p:spTree>
    <p:extLst>
      <p:ext uri="{BB962C8B-B14F-4D97-AF65-F5344CB8AC3E}">
        <p14:creationId xmlns:p14="http://schemas.microsoft.com/office/powerpoint/2010/main" val="709665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800" b="1" dirty="0"/>
              <a:t>Investment -Fundamentals</a:t>
            </a:r>
          </a:p>
        </p:txBody>
      </p:sp>
      <p:sp>
        <p:nvSpPr>
          <p:cNvPr id="3" name="Content Placeholder 2"/>
          <p:cNvSpPr>
            <a:spLocks noGrp="1"/>
          </p:cNvSpPr>
          <p:nvPr>
            <p:ph idx="1"/>
          </p:nvPr>
        </p:nvSpPr>
        <p:spPr>
          <a:xfrm>
            <a:off x="228600" y="685800"/>
            <a:ext cx="8763000" cy="6096000"/>
          </a:xfrm>
        </p:spPr>
        <p:txBody>
          <a:bodyPr>
            <a:noAutofit/>
          </a:bodyPr>
          <a:lstStyle/>
          <a:p>
            <a:pPr marL="0" indent="0">
              <a:buNone/>
            </a:pPr>
            <a:r>
              <a:rPr lang="en-US" sz="2200" b="1" dirty="0"/>
              <a:t>Definition</a:t>
            </a:r>
            <a:r>
              <a:rPr lang="en-US" sz="2200" dirty="0"/>
              <a:t>: Investment is the tying of funds to assets for making profit. Investment is the activity of generating surplus. Investment is the commitment of funds (cash, equity and loan)  to assets –Financial Assets and Real Assets for a particular periods (Investment period-Short and Long ) with an anticipation of receiving larger cash flows (objective of investment) in the future (Harvesting Period).</a:t>
            </a:r>
          </a:p>
          <a:p>
            <a:pPr marL="0" indent="0">
              <a:buNone/>
            </a:pPr>
            <a:r>
              <a:rPr lang="en-US" sz="2200" b="1" dirty="0"/>
              <a:t>Features </a:t>
            </a:r>
            <a:r>
              <a:rPr lang="en-US" sz="2200" dirty="0"/>
              <a:t>: An investment is characterized by following features:</a:t>
            </a:r>
          </a:p>
          <a:p>
            <a:pPr marL="0" indent="0">
              <a:buNone/>
            </a:pPr>
            <a:r>
              <a:rPr lang="en-US" sz="2200" dirty="0"/>
              <a:t>F1: </a:t>
            </a:r>
            <a:r>
              <a:rPr lang="en-US" sz="2200" b="1" dirty="0"/>
              <a:t>Availability of Funds: </a:t>
            </a:r>
            <a:r>
              <a:rPr lang="en-US" sz="2200" dirty="0"/>
              <a:t>Investment is the commitment of funds-cash,      </a:t>
            </a:r>
          </a:p>
          <a:p>
            <a:pPr marL="0" indent="0">
              <a:buNone/>
            </a:pPr>
            <a:r>
              <a:rPr lang="en-US" sz="2200" dirty="0"/>
              <a:t>       equity  and loan;</a:t>
            </a:r>
          </a:p>
          <a:p>
            <a:pPr marL="0" indent="0">
              <a:buNone/>
            </a:pPr>
            <a:r>
              <a:rPr lang="en-US" sz="2200" dirty="0"/>
              <a:t>F2: </a:t>
            </a:r>
            <a:r>
              <a:rPr lang="en-US" sz="2200" b="1" dirty="0"/>
              <a:t>Investible Assets: </a:t>
            </a:r>
            <a:r>
              <a:rPr lang="en-US" sz="2200" dirty="0"/>
              <a:t>to assets –Financial Assets and Real Assets</a:t>
            </a:r>
          </a:p>
          <a:p>
            <a:pPr marL="0" indent="0">
              <a:buNone/>
            </a:pPr>
            <a:r>
              <a:rPr lang="en-US" sz="2200" dirty="0"/>
              <a:t>F3: </a:t>
            </a:r>
            <a:r>
              <a:rPr lang="en-US" sz="2200" b="1" dirty="0"/>
              <a:t>Investment period-</a:t>
            </a:r>
            <a:r>
              <a:rPr lang="en-US" sz="2200" dirty="0"/>
              <a:t>Short</a:t>
            </a:r>
            <a:r>
              <a:rPr lang="en-US" sz="2200" b="1" dirty="0"/>
              <a:t> </a:t>
            </a:r>
            <a:r>
              <a:rPr lang="en-US" sz="2200" dirty="0"/>
              <a:t>and Long: Definite Period or indefinite period;</a:t>
            </a:r>
          </a:p>
          <a:p>
            <a:pPr marL="0" indent="0">
              <a:buNone/>
            </a:pPr>
            <a:r>
              <a:rPr lang="en-US" sz="2200" dirty="0"/>
              <a:t>F4: </a:t>
            </a:r>
            <a:r>
              <a:rPr lang="en-US" sz="2200" b="1" dirty="0"/>
              <a:t>Investment Objective</a:t>
            </a:r>
            <a:r>
              <a:rPr lang="en-US" sz="2200" dirty="0"/>
              <a:t>: With an anticipation of receiving larger cash </a:t>
            </a:r>
          </a:p>
          <a:p>
            <a:pPr marL="0" indent="0">
              <a:buNone/>
            </a:pPr>
            <a:r>
              <a:rPr lang="en-US" sz="2200" dirty="0"/>
              <a:t>       flows-objective of Investment</a:t>
            </a:r>
          </a:p>
          <a:p>
            <a:pPr marL="0" indent="0">
              <a:buNone/>
            </a:pPr>
            <a:r>
              <a:rPr lang="en-US" sz="2200" dirty="0"/>
              <a:t> F5: </a:t>
            </a:r>
            <a:r>
              <a:rPr lang="en-US" sz="2200" b="1" dirty="0"/>
              <a:t>Harvesting Period.</a:t>
            </a:r>
          </a:p>
          <a:p>
            <a:endParaRPr lang="en-US" sz="2200" dirty="0"/>
          </a:p>
        </p:txBody>
      </p:sp>
    </p:spTree>
    <p:extLst>
      <p:ext uri="{BB962C8B-B14F-4D97-AF65-F5344CB8AC3E}">
        <p14:creationId xmlns:p14="http://schemas.microsoft.com/office/powerpoint/2010/main" val="52487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TotalTime>
  <Words>3151</Words>
  <Application>Microsoft Office PowerPoint</Application>
  <PresentationFormat>On-screen Show (4:3)</PresentationFormat>
  <Paragraphs>420</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ArhialkhanMJ</vt:lpstr>
      <vt:lpstr>Arial</vt:lpstr>
      <vt:lpstr>Calibri</vt:lpstr>
      <vt:lpstr>Wingdings</vt:lpstr>
      <vt:lpstr>Office Theme</vt:lpstr>
      <vt:lpstr>Awareness on Savings and Investment for the Students</vt:lpstr>
      <vt:lpstr>Savings and Investment for Students-A Rationale</vt:lpstr>
      <vt:lpstr>Awareness of students on Savings and Investment for Students-A Rationale</vt:lpstr>
      <vt:lpstr>Awareness of students on Savings and Investment for Students-A Rationale</vt:lpstr>
      <vt:lpstr>Financial Literacy for Students-Concepts</vt:lpstr>
      <vt:lpstr>Financial Literacy</vt:lpstr>
      <vt:lpstr>Why Financial Literacy?</vt:lpstr>
      <vt:lpstr>Common Behavior of Ignorant Investors</vt:lpstr>
      <vt:lpstr>Investment -Fundamentals</vt:lpstr>
      <vt:lpstr>PowerPoint Presentation</vt:lpstr>
      <vt:lpstr>Forms of Investment</vt:lpstr>
      <vt:lpstr>Investment on Market Basis-Bangladesh Perspective</vt:lpstr>
      <vt:lpstr>Financial System</vt:lpstr>
      <vt:lpstr>Capital Market Mechanism</vt:lpstr>
      <vt:lpstr>Investors (Providers of Fund)</vt:lpstr>
      <vt:lpstr>Investee (Users of Fund)</vt:lpstr>
      <vt:lpstr>Capital Market-Where to invest?</vt:lpstr>
      <vt:lpstr>Primary Market-Functions</vt:lpstr>
      <vt:lpstr>SECONDARY SECURITY MARKET-FUNCTIONS</vt:lpstr>
      <vt:lpstr>Comparison between Capital Market &amp; Money Market</vt:lpstr>
      <vt:lpstr>Objective of Investment</vt:lpstr>
      <vt:lpstr>Criteria of Making Investment Decision</vt:lpstr>
      <vt:lpstr>Financial Plan-</vt:lpstr>
      <vt:lpstr>Financial Plan-Steps</vt:lpstr>
      <vt:lpstr>B. KNOW YOUR CURRENT FINANCIAL SITUATION</vt:lpstr>
      <vt:lpstr>C. KNOW YOUR INCOME AND EXPENSES</vt:lpstr>
      <vt:lpstr>PowerPoint Presentation</vt:lpstr>
      <vt:lpstr>Making Money Grow</vt:lpstr>
      <vt:lpstr>Where to invest your savings?</vt:lpstr>
      <vt:lpstr>How to select security for investment?</vt:lpstr>
      <vt:lpstr>Security Market Environment for Investment</vt:lpstr>
      <vt:lpstr>PowerPoint Presentation</vt:lpstr>
      <vt:lpstr>PowerPoint Presentation</vt:lpstr>
    </vt:vector>
  </TitlesOfParts>
  <Company>by 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Awareness on Savings and Investment for the Students</dc:title>
  <dc:creator>user</dc:creator>
  <cp:lastModifiedBy>User</cp:lastModifiedBy>
  <cp:revision>64</cp:revision>
  <dcterms:created xsi:type="dcterms:W3CDTF">2020-10-08T02:33:10Z</dcterms:created>
  <dcterms:modified xsi:type="dcterms:W3CDTF">2020-10-12T06:42:54Z</dcterms:modified>
</cp:coreProperties>
</file>